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7.xml" ContentType="application/vnd.openxmlformats-officedocument.them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slideLayouts/slideLayout16.xml" ContentType="application/vnd.openxmlformats-officedocument.presentationml.slideLayout+xml"/>
  <Override PartName="/ppt/theme/theme9.xml" ContentType="application/vnd.openxmlformats-officedocument.them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10.xml" ContentType="application/vnd.openxmlformats-officedocument.theme+xml"/>
  <Override PartName="/ppt/tags/tag84.xml" ContentType="application/vnd.openxmlformats-officedocument.presentationml.tags+xml"/>
  <Override PartName="/ppt/theme/theme11.xml" ContentType="application/vnd.openxmlformats-officedocument.theme+xml"/>
  <Override PartName="/ppt/theme/theme12.xml" ContentType="application/vnd.openxmlformats-officedocument.them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80" r:id="rId2"/>
    <p:sldMasterId id="2147483648" r:id="rId3"/>
    <p:sldMasterId id="2147483651" r:id="rId4"/>
    <p:sldMasterId id="2147483676" r:id="rId5"/>
    <p:sldMasterId id="2147483653" r:id="rId6"/>
    <p:sldMasterId id="2147483654" r:id="rId7"/>
    <p:sldMasterId id="2147483655" r:id="rId8"/>
    <p:sldMasterId id="2147483656" r:id="rId9"/>
    <p:sldMasterId id="2147483657" r:id="rId10"/>
  </p:sldMasterIdLst>
  <p:notesMasterIdLst>
    <p:notesMasterId r:id="rId34"/>
  </p:notesMasterIdLst>
  <p:handoutMasterIdLst>
    <p:handoutMasterId r:id="rId35"/>
  </p:handoutMasterIdLst>
  <p:sldIdLst>
    <p:sldId id="256" r:id="rId11"/>
    <p:sldId id="258" r:id="rId12"/>
    <p:sldId id="302" r:id="rId13"/>
    <p:sldId id="297" r:id="rId14"/>
    <p:sldId id="280" r:id="rId15"/>
    <p:sldId id="299" r:id="rId16"/>
    <p:sldId id="274" r:id="rId17"/>
    <p:sldId id="276" r:id="rId18"/>
    <p:sldId id="277" r:id="rId19"/>
    <p:sldId id="278" r:id="rId20"/>
    <p:sldId id="300" r:id="rId21"/>
    <p:sldId id="281" r:id="rId22"/>
    <p:sldId id="282" r:id="rId23"/>
    <p:sldId id="301" r:id="rId24"/>
    <p:sldId id="283" r:id="rId25"/>
    <p:sldId id="286" r:id="rId26"/>
    <p:sldId id="295" r:id="rId27"/>
    <p:sldId id="287" r:id="rId28"/>
    <p:sldId id="284" r:id="rId29"/>
    <p:sldId id="290" r:id="rId30"/>
    <p:sldId id="291" r:id="rId31"/>
    <p:sldId id="292" r:id="rId32"/>
    <p:sldId id="273" r:id="rId3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E0E1E2"/>
    <a:srgbClr val="C6C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9" autoAdjust="0"/>
    <p:restoredTop sz="94678" autoAdjust="0"/>
  </p:normalViewPr>
  <p:slideViewPr>
    <p:cSldViewPr snapToGrid="0" snapToObjects="1" showGuides="1">
      <p:cViewPr>
        <p:scale>
          <a:sx n="100" d="100"/>
          <a:sy n="100" d="100"/>
        </p:scale>
        <p:origin x="-1944" y="-666"/>
      </p:cViewPr>
      <p:guideLst>
        <p:guide orient="horz" pos="1578"/>
        <p:guide orient="horz" pos="2856"/>
        <p:guide pos="2880"/>
        <p:guide pos="2738"/>
        <p:guide pos="3211"/>
      </p:guideLst>
    </p:cSldViewPr>
  </p:slideViewPr>
  <p:outlineViewPr>
    <p:cViewPr>
      <p:scale>
        <a:sx n="33" d="100"/>
        <a:sy n="33" d="100"/>
      </p:scale>
      <p:origin x="0" y="135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0" d="100"/>
          <a:sy n="80" d="100"/>
        </p:scale>
        <p:origin x="-1974" y="-78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/>
          <a:lstStyle>
            <a:lvl1pPr algn="r">
              <a:defRPr sz="1200"/>
            </a:lvl1pPr>
          </a:lstStyle>
          <a:p>
            <a:fld id="{18E8B41B-E2FB-455F-A13A-1ACDBA46969B}" type="datetimeFigureOut">
              <a:rPr lang="en-GB" smtClean="0"/>
              <a:t>10/02/2016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5048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8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 anchor="b"/>
          <a:lstStyle>
            <a:lvl1pPr algn="r">
              <a:defRPr sz="1200"/>
            </a:lvl1pPr>
          </a:lstStyle>
          <a:p>
            <a:fld id="{C3DAE53E-AF59-4A06-B97B-97F06BE57D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857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/>
          <a:lstStyle>
            <a:lvl1pPr algn="r">
              <a:defRPr sz="1200"/>
            </a:lvl1pPr>
          </a:lstStyle>
          <a:p>
            <a:fld id="{E4E7B8B3-1797-4702-8AD0-231E5B3DDA1A}" type="datetimeFigureOut">
              <a:rPr lang="en-GB" smtClean="0"/>
              <a:t>10/02/2016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7" tIns="45870" rIns="91737" bIns="4587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1737" tIns="45870" rIns="91737" bIns="4587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5048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1" y="8845048"/>
            <a:ext cx="3044719" cy="465614"/>
          </a:xfrm>
          <a:prstGeom prst="rect">
            <a:avLst/>
          </a:prstGeom>
        </p:spPr>
        <p:txBody>
          <a:bodyPr vert="horz" lIns="91737" tIns="45870" rIns="91737" bIns="45870" rtlCol="0" anchor="b"/>
          <a:lstStyle>
            <a:lvl1pPr algn="r">
              <a:defRPr sz="1200"/>
            </a:lvl1pPr>
          </a:lstStyle>
          <a:p>
            <a:fld id="{C699F795-92B6-4206-8CEE-DBF749B87AE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3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slideMaster" Target="../slideMasters/slideMaster6.xml"/><Relationship Id="rId4" Type="http://schemas.openxmlformats.org/officeDocument/2006/relationships/tags" Target="../tags/tag52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10" Type="http://schemas.openxmlformats.org/officeDocument/2006/relationships/image" Target="../media/image9.png"/><Relationship Id="rId4" Type="http://schemas.openxmlformats.org/officeDocument/2006/relationships/tags" Target="../tags/tag56.xml"/><Relationship Id="rId9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10" Type="http://schemas.openxmlformats.org/officeDocument/2006/relationships/image" Target="../media/image10.png"/><Relationship Id="rId4" Type="http://schemas.openxmlformats.org/officeDocument/2006/relationships/tags" Target="../tags/tag64.xml"/><Relationship Id="rId9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9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5" Type="http://schemas.openxmlformats.org/officeDocument/2006/relationships/slideMaster" Target="../slideMasters/slideMaster9.xml"/><Relationship Id="rId4" Type="http://schemas.openxmlformats.org/officeDocument/2006/relationships/tags" Target="../tags/tag8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0.xml"/><Relationship Id="rId1" Type="http://schemas.openxmlformats.org/officeDocument/2006/relationships/tags" Target="../tags/tag84.xml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5.xml"/><Relationship Id="rId7" Type="http://schemas.openxmlformats.org/officeDocument/2006/relationships/image" Target="../media/image5.emf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8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8.png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3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slideMaster" Target="../slideMasters/slideMaster4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slideMaster" Target="../slideMasters/slideMaster4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Presentation cover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NRF PowerPoint Title Slide Panel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0"/>
            <a:ext cx="8316000" cy="4533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853200" y="2004447"/>
            <a:ext cx="7560000" cy="46831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 hasCustomPrompt="1"/>
            <p:custDataLst>
              <p:tags r:id="rId2"/>
            </p:custDataLst>
          </p:nvPr>
        </p:nvSpPr>
        <p:spPr>
          <a:xfrm>
            <a:off x="853200" y="2505075"/>
            <a:ext cx="7560000" cy="1764000"/>
          </a:xfrm>
          <a:prstGeom prst="rect">
            <a:avLst/>
          </a:prstGeom>
        </p:spPr>
        <p:txBody>
          <a:bodyPr wrap="square"/>
          <a:lstStyle>
            <a:lvl1pPr>
              <a:defRPr sz="18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First name surname</a:t>
            </a:r>
          </a:p>
          <a:p>
            <a:pPr lvl="0"/>
            <a:r>
              <a:rPr lang="en-US" dirty="0" smtClean="0"/>
              <a:t>Position</a:t>
            </a:r>
          </a:p>
          <a:p>
            <a:pPr lvl="0"/>
            <a:r>
              <a:rPr lang="en-US" dirty="0" smtClean="0"/>
              <a:t>Legal Entity</a:t>
            </a:r>
          </a:p>
          <a:p>
            <a:pPr lvl="0"/>
            <a:r>
              <a:rPr lang="en-US" dirty="0" smtClean="0"/>
              <a:t>Date</a:t>
            </a:r>
          </a:p>
          <a:p>
            <a:pPr lvl="0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762000" y="295275"/>
            <a:ext cx="7651200" cy="16192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\\hohome\graphics\Logos\_NRF Logo\NRF_Black_AW2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00" y="646668"/>
            <a:ext cx="3493375" cy="38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Rg10407\Desktop\012816_HO_00000040_Fredric Webber_Securities Law Disclosure...presentation\McCall. Parkhurst &amp; Horton logo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463" y="551418"/>
            <a:ext cx="2021291" cy="554513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09261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86A0AFEE-FA06-480F-B566-682FAB0A11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58774" y="1051200"/>
            <a:ext cx="8424000" cy="432000"/>
          </a:xfrm>
          <a:prstGeom prst="rect">
            <a:avLst/>
          </a:prstGeom>
        </p:spPr>
        <p:txBody>
          <a:bodyPr wrap="none" lIns="0" tIns="0" rIns="0" bIns="0"/>
          <a:lstStyle>
            <a:lvl1pPr>
              <a:defRPr sz="2200" baseline="0">
                <a:solidFill>
                  <a:schemeClr val="tx2"/>
                </a:solidFill>
              </a:defRPr>
            </a:lvl1pPr>
            <a:lvl2pPr>
              <a:defRPr sz="22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200">
                <a:solidFill>
                  <a:schemeClr val="tx2"/>
                </a:solidFill>
              </a:defRPr>
            </a:lvl4pPr>
            <a:lvl5pPr>
              <a:defRPr sz="2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Main heading</a:t>
            </a:r>
            <a:endParaRPr lang="en-US" dirty="0" smtClean="0"/>
          </a:p>
        </p:txBody>
      </p:sp>
      <p:sp>
        <p:nvSpPr>
          <p:cNvPr id="8" name="Table Placeholder 7"/>
          <p:cNvSpPr>
            <a:spLocks noGrp="1"/>
          </p:cNvSpPr>
          <p:nvPr>
            <p:ph type="tbl" sz="quarter" idx="13" hasCustomPrompt="1"/>
            <p:custDataLst>
              <p:tags r:id="rId5"/>
            </p:custDataLst>
          </p:nvPr>
        </p:nvSpPr>
        <p:spPr>
          <a:xfrm>
            <a:off x="360000" y="1558800"/>
            <a:ext cx="8424000" cy="4388400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/>
            </a:lvl1pPr>
          </a:lstStyle>
          <a:p>
            <a:pPr lvl="1"/>
            <a:r>
              <a:rPr lang="en-GB" dirty="0" smtClean="0"/>
              <a:t>Click to insert table</a:t>
            </a:r>
            <a:endParaRPr lang="en-GB" dirty="0"/>
          </a:p>
        </p:txBody>
      </p:sp>
      <p:sp>
        <p:nvSpPr>
          <p:cNvPr id="7" name="Line 16"/>
          <p:cNvSpPr>
            <a:spLocks noChangeShapeType="1"/>
          </p:cNvSpPr>
          <p:nvPr userDrawn="1">
            <p:custDataLst>
              <p:tags r:id="rId6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58775" y="431800"/>
            <a:ext cx="8424000" cy="5032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>
          <a:xfrm>
            <a:off x="358775" y="6529388"/>
            <a:ext cx="179388" cy="179387"/>
          </a:xfrm>
        </p:spPr>
        <p:txBody>
          <a:bodyPr/>
          <a:lstStyle>
            <a:lvl1pPr>
              <a:defRPr/>
            </a:lvl1pPr>
          </a:lstStyle>
          <a:p>
            <a:fld id="{56E3EF9F-6447-4352-9D67-5AAB50718B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Line 16"/>
          <p:cNvSpPr>
            <a:spLocks noChangeShapeType="1"/>
          </p:cNvSpPr>
          <p:nvPr userDrawn="1">
            <p:custDataLst>
              <p:tags r:id="rId3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274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Quotation - half page landscap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wrap="square" lIns="0" tIns="0" rIns="0" bIns="0"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86A0AFEE-FA06-480F-B566-682FAB0A11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60000" y="1044000"/>
            <a:ext cx="8424000" cy="1620000"/>
          </a:xfrm>
          <a:prstGeom prst="rect">
            <a:avLst/>
          </a:prstGeom>
        </p:spPr>
        <p:txBody>
          <a:bodyPr/>
          <a:lstStyle>
            <a:lvl2pPr>
              <a:defRPr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pic>
        <p:nvPicPr>
          <p:cNvPr id="7" name="Picture 3" descr="Quote-box-1"/>
          <p:cNvPicPr>
            <a:picLocks noChangeAspect="1" noChangeArrowheads="1"/>
          </p:cNvPicPr>
          <p:nvPr userDrawn="1">
            <p:custDataLst>
              <p:tags r:id="rId5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898000"/>
            <a:ext cx="8434800" cy="1297296"/>
          </a:xfrm>
          <a:prstGeom prst="rect">
            <a:avLst/>
          </a:prstGeom>
          <a:solidFill>
            <a:schemeClr val="bg1">
              <a:lumMod val="85000"/>
            </a:schemeClr>
          </a:solidFill>
          <a:extLst/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1249200" y="3092400"/>
            <a:ext cx="6660000" cy="900000"/>
          </a:xfrm>
          <a:prstGeom prst="rect">
            <a:avLst/>
          </a:prstGeom>
        </p:spPr>
        <p:txBody>
          <a:bodyPr anchor="ctr" anchorCtr="0"/>
          <a:lstStyle>
            <a:lvl1pPr>
              <a:defRPr sz="1800" i="1">
                <a:solidFill>
                  <a:schemeClr val="tx1"/>
                </a:solidFill>
              </a:defRPr>
            </a:lvl1pPr>
            <a:lvl2pPr>
              <a:defRPr sz="1800" i="1">
                <a:solidFill>
                  <a:schemeClr val="tx1"/>
                </a:solidFill>
              </a:defRPr>
            </a:lvl2pPr>
            <a:lvl3pPr>
              <a:defRPr sz="1800" i="1">
                <a:solidFill>
                  <a:schemeClr val="tx1"/>
                </a:solidFill>
              </a:defRPr>
            </a:lvl3pPr>
            <a:lvl4pPr>
              <a:defRPr sz="1800" i="1">
                <a:solidFill>
                  <a:schemeClr val="tx1"/>
                </a:solidFill>
              </a:defRPr>
            </a:lvl4pPr>
            <a:lvl5pPr>
              <a:defRPr sz="1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i="1" smtClean="0"/>
              <a:t>Quote box, no more than 30 words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  <p:custDataLst>
              <p:tags r:id="rId7"/>
            </p:custDataLst>
          </p:nvPr>
        </p:nvSpPr>
        <p:spPr>
          <a:xfrm>
            <a:off x="359999" y="4189608"/>
            <a:ext cx="8434800" cy="2005200"/>
          </a:xfrm>
        </p:spPr>
        <p:txBody>
          <a:bodyPr>
            <a:normAutofit/>
          </a:bodyPr>
          <a:lstStyle>
            <a:lvl1pPr>
              <a:defRPr lang="en-US" sz="220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Select to insert half page landscape picture</a:t>
            </a:r>
            <a:endParaRPr lang="en-US" dirty="0" smtClean="0"/>
          </a:p>
        </p:txBody>
      </p:sp>
      <p:sp>
        <p:nvSpPr>
          <p:cNvPr id="10" name="Line 16"/>
          <p:cNvSpPr>
            <a:spLocks noChangeShapeType="1"/>
          </p:cNvSpPr>
          <p:nvPr userDrawn="1">
            <p:custDataLst>
              <p:tags r:id="rId8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67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Quotation - half page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/>
        <p:txBody>
          <a:bodyPr/>
          <a:lstStyle/>
          <a:p>
            <a:fld id="{86A0AFEE-FA06-480F-B566-682FAB0A11C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3" descr="Quote-box-2"/>
          <p:cNvPicPr preferRelativeResize="0"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0" y="1079500"/>
            <a:ext cx="3746500" cy="2054225"/>
          </a:xfrm>
          <a:prstGeom prst="rect">
            <a:avLst/>
          </a:prstGeom>
          <a:solidFill>
            <a:schemeClr val="bg1">
              <a:lumMod val="85000"/>
            </a:schemeClr>
          </a:solidFill>
          <a:extLst/>
        </p:spPr>
      </p:pic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60362" y="1044000"/>
            <a:ext cx="4132800" cy="5040000"/>
          </a:xfrm>
          <a:prstGeom prst="rect">
            <a:avLst/>
          </a:prstGeom>
        </p:spPr>
        <p:txBody>
          <a:bodyPr/>
          <a:lstStyle>
            <a:lvl2pPr>
              <a:defRPr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5922000" y="1332000"/>
            <a:ext cx="1940400" cy="1620000"/>
          </a:xfrm>
          <a:prstGeom prst="rect">
            <a:avLst/>
          </a:prstGeom>
        </p:spPr>
        <p:txBody>
          <a:bodyPr anchor="ctr" anchorCtr="0"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i="1" smtClean="0"/>
              <a:t>Quote box, no more than 30 words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  <p:custDataLst>
              <p:tags r:id="rId6"/>
            </p:custDataLst>
          </p:nvPr>
        </p:nvSpPr>
        <p:spPr>
          <a:xfrm>
            <a:off x="5040000" y="3132000"/>
            <a:ext cx="3747600" cy="3042000"/>
          </a:xfrm>
        </p:spPr>
        <p:txBody>
          <a:bodyPr>
            <a:normAutofit/>
          </a:bodyPr>
          <a:lstStyle>
            <a:lvl1pPr>
              <a:defRPr lang="en-US" sz="220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Select to insert half page portrait picture</a:t>
            </a: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10" name="Line 16"/>
          <p:cNvSpPr>
            <a:spLocks noChangeShapeType="1"/>
          </p:cNvSpPr>
          <p:nvPr userDrawn="1">
            <p:custDataLst>
              <p:tags r:id="rId8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3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ndard quota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Grey-quote-mark_HJ_medium"/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223838" y="188913"/>
            <a:ext cx="1468437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  <p:custDataLst>
              <p:tags r:id="rId2"/>
            </p:custDataLst>
          </p:nvPr>
        </p:nvSpPr>
        <p:spPr>
          <a:xfrm>
            <a:off x="1922400" y="907200"/>
            <a:ext cx="5040000" cy="4860000"/>
          </a:xfrm>
          <a:prstGeom prst="rect">
            <a:avLst/>
          </a:prstGeom>
        </p:spPr>
        <p:txBody>
          <a:bodyPr anchor="ctr" anchorCtr="0"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</a:lstStyle>
          <a:p>
            <a:pPr lvl="0"/>
            <a:r>
              <a:rPr lang="en-US" smtClean="0"/>
              <a:t>Quote slide, 50 words or fewer</a:t>
            </a:r>
          </a:p>
          <a:p>
            <a:pPr lvl="1"/>
            <a:r>
              <a:rPr lang="en-US" smtClean="0"/>
              <a:t>Name surname, position, entity</a:t>
            </a:r>
            <a:endParaRPr lang="en-US" dirty="0"/>
          </a:p>
        </p:txBody>
      </p:sp>
      <p:pic>
        <p:nvPicPr>
          <p:cNvPr id="6" name="Picture 19" descr="Grey-quote-mark_HJ_medium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310438" y="5114925"/>
            <a:ext cx="1468437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995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ndard 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86A0AFEE-FA06-480F-B566-682FAB0A11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60000" y="1080000"/>
            <a:ext cx="756000" cy="93600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</a:defRPr>
            </a:lvl1pPr>
            <a:lvl2pPr>
              <a:defRPr sz="900" b="0"/>
            </a:lvl2pPr>
          </a:lstStyle>
          <a:p>
            <a:pPr lvl="0"/>
            <a:r>
              <a:rPr lang="en-US" smtClean="0"/>
              <a:t>Select to insert picture</a:t>
            </a: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4935600" y="1080000"/>
            <a:ext cx="756000" cy="93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900">
                <a:solidFill>
                  <a:schemeClr val="tx1"/>
                </a:solidFill>
              </a:defRPr>
            </a:lvl1pPr>
            <a:lvl2pPr>
              <a:defRPr sz="900" b="0"/>
            </a:lvl2pPr>
          </a:lstStyle>
          <a:p>
            <a:pPr lvl="0"/>
            <a:r>
              <a:rPr lang="en-US" smtClean="0"/>
              <a:t>Select to insert picture</a:t>
            </a:r>
            <a:endParaRPr lang="en-US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  <p:custDataLst>
              <p:tags r:id="rId6"/>
            </p:custDataLst>
          </p:nvPr>
        </p:nvSpPr>
        <p:spPr>
          <a:xfrm>
            <a:off x="1296000" y="1079499"/>
            <a:ext cx="2880000" cy="5040000"/>
          </a:xfrm>
          <a:prstGeom prst="rect">
            <a:avLst/>
          </a:prstGeom>
        </p:spPr>
        <p:txBody>
          <a:bodyPr/>
          <a:lstStyle>
            <a:lvl1pPr>
              <a:defRPr sz="1700"/>
            </a:lvl1pPr>
            <a:lvl2pPr>
              <a:defRPr/>
            </a:lvl2pPr>
            <a:lvl3pPr>
              <a:defRPr baseline="0"/>
            </a:lvl3pPr>
          </a:lstStyle>
          <a:p>
            <a:pPr lvl="0"/>
            <a:r>
              <a:rPr lang="en-US" smtClean="0"/>
              <a:t>Name Surname</a:t>
            </a:r>
          </a:p>
          <a:p>
            <a:pPr lvl="1"/>
            <a:r>
              <a:rPr lang="en-US" smtClean="0"/>
              <a:t>Position, entity</a:t>
            </a:r>
          </a:p>
          <a:p>
            <a:pPr lvl="2"/>
            <a:r>
              <a:rPr lang="en-US" smtClean="0"/>
              <a:t>Biography, no more than 200 words</a:t>
            </a:r>
            <a:endParaRPr lang="en-US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  <p:custDataLst>
              <p:tags r:id="rId7"/>
            </p:custDataLst>
          </p:nvPr>
        </p:nvSpPr>
        <p:spPr>
          <a:xfrm>
            <a:off x="5868000" y="1080000"/>
            <a:ext cx="2880000" cy="5040000"/>
          </a:xfrm>
          <a:prstGeom prst="rect">
            <a:avLst/>
          </a:prstGeom>
        </p:spPr>
        <p:txBody>
          <a:bodyPr/>
          <a:lstStyle>
            <a:lvl1pPr>
              <a:defRPr sz="1700"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smtClean="0"/>
              <a:t>Name Surname</a:t>
            </a:r>
          </a:p>
          <a:p>
            <a:pPr lvl="1"/>
            <a:r>
              <a:rPr lang="en-US" smtClean="0"/>
              <a:t>Position, entity</a:t>
            </a:r>
          </a:p>
          <a:p>
            <a:pPr lvl="2"/>
            <a:r>
              <a:rPr lang="en-US" smtClean="0"/>
              <a:t>Biography, no more than 200 words</a:t>
            </a:r>
            <a:endParaRPr lang="en-US" dirty="0" smtClean="0"/>
          </a:p>
        </p:txBody>
      </p:sp>
      <p:sp>
        <p:nvSpPr>
          <p:cNvPr id="9" name="Line 16"/>
          <p:cNvSpPr>
            <a:spLocks noChangeShapeType="1"/>
          </p:cNvSpPr>
          <p:nvPr userDrawn="1">
            <p:custDataLst>
              <p:tags r:id="rId8"/>
            </p:custDataLst>
          </p:nvPr>
        </p:nvSpPr>
        <p:spPr bwMode="gray">
          <a:xfrm>
            <a:off x="538163" y="6563551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39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Standard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4CF3FB75-92AC-43D7-B874-1B3BEFDC3F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60000" y="1044000"/>
            <a:ext cx="8424000" cy="5040000"/>
          </a:xfrm>
          <a:prstGeom prst="rect">
            <a:avLst/>
          </a:prstGeom>
        </p:spPr>
        <p:txBody>
          <a:bodyPr anchor="b" anchorCtr="0"/>
          <a:lstStyle>
            <a:lvl1pPr>
              <a:defRPr/>
            </a:lvl1pPr>
            <a:lvl2pPr>
              <a:defRPr sz="700">
                <a:solidFill>
                  <a:schemeClr val="tx1"/>
                </a:solidFill>
              </a:defRPr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Line 16"/>
          <p:cNvSpPr>
            <a:spLocks noChangeShapeType="1"/>
          </p:cNvSpPr>
          <p:nvPr>
            <p:custDataLst>
              <p:tags r:id="rId4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0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RF_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 userDrawn="1"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600" y="2350075"/>
            <a:ext cx="6461125" cy="720725"/>
          </a:xfrm>
          <a:prstGeom prst="rect">
            <a:avLst/>
          </a:prstGeom>
        </p:spPr>
      </p:pic>
      <p:pic>
        <p:nvPicPr>
          <p:cNvPr id="3" name="Picture 2" descr="C:\Users\Rg10407\Desktop\012816_HO_00000040_Fredric Webber_Securities Law Disclosure...presentation\McCall. Parkhurst &amp; Horton 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264" y="3391602"/>
            <a:ext cx="3115471" cy="854686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0811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>
            <p:custDataLst>
              <p:tags r:id="rId1"/>
            </p:custDataLst>
          </p:nvPr>
        </p:nvSpPr>
        <p:spPr>
          <a:xfrm>
            <a:off x="0" y="6134400"/>
            <a:ext cx="9143999" cy="72360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  <p:custDataLst>
              <p:tags r:id="rId2"/>
            </p:custDataLst>
          </p:nvPr>
        </p:nvSpPr>
        <p:spPr>
          <a:xfrm>
            <a:off x="0" y="0"/>
            <a:ext cx="9147600" cy="6134400"/>
          </a:xfrm>
        </p:spPr>
        <p:txBody>
          <a:bodyPr>
            <a:normAutofit/>
          </a:bodyPr>
          <a:lstStyle>
            <a:lvl1pPr>
              <a:defRPr lang="en-US" sz="220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 </a:t>
            </a:r>
            <a:endParaRPr lang="en-US" dirty="0" smtClean="0"/>
          </a:p>
        </p:txBody>
      </p:sp>
      <p:sp>
        <p:nvSpPr>
          <p:cNvPr id="5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60000" y="432000"/>
            <a:ext cx="8424000" cy="504000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/>
          <p:nvPr userDrawn="1"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312" y="6325200"/>
            <a:ext cx="2851150" cy="320675"/>
          </a:xfrm>
          <a:prstGeom prst="rect">
            <a:avLst/>
          </a:prstGeom>
        </p:spPr>
      </p:pic>
      <p:pic>
        <p:nvPicPr>
          <p:cNvPr id="8" name="Picture 2" descr="C:\Users\Rg10407\Desktop\012816_HO_00000040_Fredric Webber_Securities Law Disclosure...presentation\McCall. Parkhurst &amp; Horton logo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149" y="6282005"/>
            <a:ext cx="1554480" cy="42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ine 16"/>
          <p:cNvSpPr>
            <a:spLocks noChangeShapeType="1"/>
          </p:cNvSpPr>
          <p:nvPr userDrawn="1">
            <p:custDataLst>
              <p:tags r:id="rId5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1458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Rg10407\Desktop\012816_HO_00000040_Fredric Webber_Securities Law Disclosure...presentation\McCall. Parkhurst &amp; Horton logo_blu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406" y="6278716"/>
            <a:ext cx="1549714" cy="4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683350" y="431800"/>
            <a:ext cx="7774850" cy="50323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>
          <a:xfrm>
            <a:off x="358775" y="6529388"/>
            <a:ext cx="179388" cy="179387"/>
          </a:xfrm>
        </p:spPr>
        <p:txBody>
          <a:bodyPr/>
          <a:lstStyle>
            <a:lvl1pPr>
              <a:defRPr/>
            </a:lvl1pPr>
          </a:lstStyle>
          <a:p>
            <a:fld id="{56E3EF9F-6447-4352-9D67-5AAB50718B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83350" y="1044000"/>
            <a:ext cx="7774850" cy="5040000"/>
          </a:xfrm>
          <a:prstGeom prst="rect">
            <a:avLst/>
          </a:prstGeom>
        </p:spPr>
        <p:txBody>
          <a:bodyPr wrap="square" lIns="0" tIns="0" rIns="0" bIns="0"/>
          <a:lstStyle>
            <a:lvl2pPr marL="342900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type text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err="1" smtClean="0"/>
              <a:t>Nineth</a:t>
            </a:r>
            <a:r>
              <a:rPr lang="en-US" dirty="0" smtClean="0"/>
              <a:t> level</a:t>
            </a:r>
          </a:p>
        </p:txBody>
      </p:sp>
      <p:sp>
        <p:nvSpPr>
          <p:cNvPr id="9" name="Line 16"/>
          <p:cNvSpPr>
            <a:spLocks noChangeShapeType="1"/>
          </p:cNvSpPr>
          <p:nvPr userDrawn="1">
            <p:custDataLst>
              <p:tags r:id="rId4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9431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Summary highlights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8CD6B855-AF94-4410-87D9-64819B123F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58775" y="1098000"/>
            <a:ext cx="3996000" cy="46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80000" tIns="180000" rIns="180000" bIns="180000"/>
          <a:lstStyle>
            <a:lvl2pPr>
              <a:defRPr baseline="0"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4788000" y="1098000"/>
            <a:ext cx="3996000" cy="46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80000" tIns="180000" rIns="180000" bIns="180000"/>
          <a:lstStyle>
            <a:lvl2pPr>
              <a:defRPr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7" name="Line 16"/>
          <p:cNvSpPr>
            <a:spLocks noChangeShapeType="1"/>
          </p:cNvSpPr>
          <p:nvPr userDrawn="1">
            <p:custDataLst>
              <p:tags r:id="rId6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02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Summary highlights grid of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8CD6B855-AF94-4410-87D9-64819B123F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58775" y="1098000"/>
            <a:ext cx="3996000" cy="21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80000" tIns="180000" rIns="180000" bIns="180000"/>
          <a:lstStyle>
            <a:lvl2pPr>
              <a:defRPr baseline="0"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4788000" y="1098000"/>
            <a:ext cx="3996000" cy="21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80000" tIns="180000" rIns="180000" bIns="180000"/>
          <a:lstStyle>
            <a:lvl2pPr>
              <a:defRPr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  <p:custDataLst>
              <p:tags r:id="rId6"/>
            </p:custDataLst>
          </p:nvPr>
        </p:nvSpPr>
        <p:spPr>
          <a:xfrm>
            <a:off x="367200" y="3618000"/>
            <a:ext cx="3996000" cy="21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80000" tIns="180000" rIns="180000" bIns="180000"/>
          <a:lstStyle>
            <a:lvl2pPr>
              <a:defRPr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  <p:custDataLst>
              <p:tags r:id="rId7"/>
            </p:custDataLst>
          </p:nvPr>
        </p:nvSpPr>
        <p:spPr>
          <a:xfrm>
            <a:off x="4791600" y="3618000"/>
            <a:ext cx="3996000" cy="219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180000" tIns="180000" rIns="180000" bIns="180000"/>
          <a:lstStyle>
            <a:lvl2pPr>
              <a:defRPr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11" name="Line 16"/>
          <p:cNvSpPr>
            <a:spLocks noChangeShapeType="1"/>
          </p:cNvSpPr>
          <p:nvPr userDrawn="1">
            <p:custDataLst>
              <p:tags r:id="rId8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63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  <p:custDataLst>
              <p:tags r:id="rId1"/>
            </p:custDataLst>
          </p:nvPr>
        </p:nvSpPr>
        <p:spPr>
          <a:xfrm>
            <a:off x="358775" y="6529388"/>
            <a:ext cx="179388" cy="179387"/>
          </a:xfrm>
        </p:spPr>
        <p:txBody>
          <a:bodyPr/>
          <a:lstStyle>
            <a:lvl1pPr>
              <a:defRPr/>
            </a:lvl1pPr>
          </a:lstStyle>
          <a:p>
            <a:fld id="{C219EB94-48BC-4BDB-AE90-B3BAC65062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358775" y="432000"/>
            <a:ext cx="8420400" cy="5648400"/>
          </a:xfrm>
          <a:prstGeom prst="rect">
            <a:avLst/>
          </a:prstGeom>
        </p:spPr>
        <p:txBody>
          <a:bodyPr wrap="square" lIns="0" tIns="0" rIns="0" bIns="0"/>
          <a:lstStyle>
            <a:lvl2pPr>
              <a:defRPr baseline="0"/>
            </a:lvl2pPr>
          </a:lstStyle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5" name="Line 16"/>
          <p:cNvSpPr>
            <a:spLocks noChangeShapeType="1"/>
          </p:cNvSpPr>
          <p:nvPr userDrawn="1">
            <p:custDataLst>
              <p:tags r:id="rId3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  <p:pic>
        <p:nvPicPr>
          <p:cNvPr id="7" name="Picture 3" descr="C:\Users\Rg10407\Desktop\012816_HO_00000040_Fredric Webber_Securities Law Disclosure...presentation\McCall. Parkhurst &amp; Horton logo_blu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149" y="6278716"/>
            <a:ext cx="1549714" cy="4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382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RF_Standar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  <p:custDataLst>
              <p:tags r:id="rId1"/>
            </p:custDataLst>
          </p:nvPr>
        </p:nvSpPr>
        <p:spPr>
          <a:xfrm>
            <a:off x="0" y="0"/>
            <a:ext cx="9147600" cy="6861600"/>
          </a:xfrm>
        </p:spPr>
        <p:txBody>
          <a:bodyPr>
            <a:normAutofit/>
          </a:bodyPr>
          <a:lstStyle>
            <a:lvl1pPr>
              <a:defRPr lang="en-US" sz="220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Select to insert full page picture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3389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Page wid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Disclosure 101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E83CE79-D54A-42ED-A996-D7F7DAB0BD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2" hasCustomPrompt="1"/>
            <p:custDataLst>
              <p:tags r:id="rId4"/>
            </p:custDataLst>
          </p:nvPr>
        </p:nvSpPr>
        <p:spPr>
          <a:xfrm>
            <a:off x="360000" y="1044000"/>
            <a:ext cx="8424000" cy="5040000"/>
          </a:xfrm>
        </p:spPr>
        <p:txBody>
          <a:bodyPr/>
          <a:lstStyle>
            <a:lvl1pPr>
              <a:defRPr lang="en-GB" sz="2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GB" sz="2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Click to insert a chart</a:t>
            </a:r>
            <a:endParaRPr lang="en-GB" dirty="0"/>
          </a:p>
        </p:txBody>
      </p:sp>
      <p:sp>
        <p:nvSpPr>
          <p:cNvPr id="6" name="Line 16"/>
          <p:cNvSpPr>
            <a:spLocks noChangeShapeType="1"/>
          </p:cNvSpPr>
          <p:nvPr userDrawn="1">
            <p:custDataLst>
              <p:tags r:id="rId5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54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58775" y="431800"/>
            <a:ext cx="8424000" cy="5032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 hasCustomPrompt="1"/>
            <p:custDataLst>
              <p:tags r:id="rId2"/>
            </p:custDataLst>
          </p:nvPr>
        </p:nvSpPr>
        <p:spPr>
          <a:xfrm>
            <a:off x="358775" y="1042988"/>
            <a:ext cx="4136400" cy="5038725"/>
          </a:xfrm>
          <a:prstGeom prst="rect">
            <a:avLst/>
          </a:prstGeom>
        </p:spPr>
        <p:txBody>
          <a:bodyPr wrap="square"/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5"/>
            <a:r>
              <a:rPr lang="en-US" smtClean="0"/>
              <a:t>Sixth level</a:t>
            </a:r>
          </a:p>
          <a:p>
            <a:pPr lvl="6"/>
            <a:r>
              <a:rPr lang="en-US" smtClean="0"/>
              <a:t>Seventh level</a:t>
            </a:r>
          </a:p>
          <a:p>
            <a:pPr lvl="7"/>
            <a:r>
              <a:rPr lang="en-US" smtClean="0"/>
              <a:t>Eighth level</a:t>
            </a:r>
          </a:p>
          <a:p>
            <a:pPr lvl="8"/>
            <a:r>
              <a:rPr lang="en-US" smtClean="0"/>
              <a:t>Nineth level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358775" y="6529388"/>
            <a:ext cx="179388" cy="179387"/>
          </a:xfrm>
        </p:spPr>
        <p:txBody>
          <a:bodyPr/>
          <a:lstStyle>
            <a:lvl1pPr>
              <a:defRPr/>
            </a:lvl1pPr>
          </a:lstStyle>
          <a:p>
            <a:fld id="{AD972588-2F52-4EC8-BA3F-A8BECB387D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2" hasCustomPrompt="1"/>
            <p:custDataLst>
              <p:tags r:id="rId4"/>
            </p:custDataLst>
          </p:nvPr>
        </p:nvSpPr>
        <p:spPr>
          <a:xfrm>
            <a:off x="4644000" y="1044000"/>
            <a:ext cx="4136400" cy="5040000"/>
          </a:xfrm>
        </p:spPr>
        <p:txBody>
          <a:bodyPr/>
          <a:lstStyle>
            <a:lvl1pPr>
              <a:defRPr lang="en-GB" sz="22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GB" sz="22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Click to insert a chart</a:t>
            </a:r>
            <a:endParaRPr lang="en-GB" dirty="0"/>
          </a:p>
        </p:txBody>
      </p:sp>
      <p:sp>
        <p:nvSpPr>
          <p:cNvPr id="7" name="Line 16"/>
          <p:cNvSpPr>
            <a:spLocks noChangeShapeType="1"/>
          </p:cNvSpPr>
          <p:nvPr userDrawn="1">
            <p:custDataLst>
              <p:tags r:id="rId5"/>
            </p:custDataLst>
          </p:nvPr>
        </p:nvSpPr>
        <p:spPr bwMode="gray">
          <a:xfrm>
            <a:off x="538163" y="6545263"/>
            <a:ext cx="0" cy="104775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2776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7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3200" y="1962000"/>
            <a:ext cx="7560000" cy="46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04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"/>
        </a:spcAft>
        <a:buFontTx/>
        <a:buNone/>
        <a:defRPr sz="30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Tx/>
        <a:buNone/>
        <a:defRPr sz="18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04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800" y="11558"/>
            <a:ext cx="8420400" cy="4854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4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40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Disclosure 101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869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1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3" r:id="rId4"/>
    <p:sldLayoutId id="214748366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40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40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04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40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056"/>
        </a:spcAft>
        <a:buFontTx/>
        <a:buNone/>
        <a:defRPr sz="22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FontTx/>
        <a:buNone/>
        <a:defRPr sz="2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0400" cy="504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type Name Surname</a:t>
            </a:r>
          </a:p>
          <a:p>
            <a:pPr lvl="1"/>
            <a:r>
              <a:rPr lang="en-US" smtClean="0"/>
              <a:t>Position, entity</a:t>
            </a:r>
          </a:p>
          <a:p>
            <a:pPr lvl="2"/>
            <a:r>
              <a:rPr lang="en-US" smtClean="0"/>
              <a:t>Biography, no more than 200 words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1152"/>
        </a:spcAft>
        <a:buFontTx/>
        <a:buNone/>
        <a:defRPr sz="2400" kern="1200" baseline="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576"/>
        </a:spcAft>
        <a:buFontTx/>
        <a:buNone/>
        <a:defRPr sz="1600" b="1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540"/>
        </a:spcAft>
        <a:buClr>
          <a:schemeClr val="tx2"/>
        </a:buClr>
        <a:buFontTx/>
        <a:buNone/>
        <a:defRPr sz="15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432000"/>
            <a:ext cx="8424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044000"/>
            <a:ext cx="8424000" cy="504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 smtClean="0"/>
              <a:t>Click to type text</a:t>
            </a:r>
          </a:p>
          <a:p>
            <a:pPr lvl="1"/>
            <a:r>
              <a:rPr lang="en-US" smtClean="0"/>
              <a:t>Body text</a:t>
            </a:r>
          </a:p>
          <a:p>
            <a:pPr lvl="2"/>
            <a:r>
              <a:rPr lang="en-US" smtClean="0"/>
              <a:t>Bullet text</a:t>
            </a:r>
          </a:p>
          <a:p>
            <a:pPr lvl="3"/>
            <a:r>
              <a:rPr lang="en-US" smtClean="0"/>
              <a:t>Bullet numbered text 1</a:t>
            </a:r>
          </a:p>
          <a:p>
            <a:pPr lvl="4"/>
            <a:r>
              <a:rPr lang="en-US" smtClean="0"/>
              <a:t>Bullet numbered text 2</a:t>
            </a:r>
          </a:p>
          <a:p>
            <a:pPr lvl="5"/>
            <a:r>
              <a:rPr lang="en-US" smtClean="0"/>
              <a:t>Bullet numbered text 3</a:t>
            </a:r>
          </a:p>
          <a:p>
            <a:pPr lvl="6"/>
            <a:r>
              <a:rPr lang="en-US" smtClean="0"/>
              <a:t>Bullet numbered text 4</a:t>
            </a:r>
          </a:p>
          <a:p>
            <a:pPr lvl="7"/>
            <a:r>
              <a:rPr lang="en-US" smtClean="0"/>
              <a:t>Bullet numbered text 5</a:t>
            </a:r>
          </a:p>
          <a:p>
            <a:pPr lvl="8"/>
            <a:r>
              <a:rPr lang="en-US" smtClean="0"/>
              <a:t>Bullet numbered text 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6325200"/>
            <a:ext cx="2840035" cy="3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8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0"/>
        </a:spcBef>
        <a:spcAft>
          <a:spcPts val="576"/>
        </a:spcAft>
        <a:buFontTx/>
        <a:buNone/>
        <a:defRPr sz="1200" b="1" kern="1200" baseline="0">
          <a:solidFill>
            <a:srgbClr val="FF0000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ct val="85000"/>
        </a:lnSpc>
        <a:spcBef>
          <a:spcPts val="0"/>
        </a:spcBef>
        <a:spcAft>
          <a:spcPts val="432"/>
        </a:spcAft>
        <a:buFontTx/>
        <a:buNone/>
        <a:defRPr sz="12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87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792"/>
        </a:spcAft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63600" indent="-1764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5508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7380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6pPr>
      <a:lvl7pPr marL="9252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7pPr>
      <a:lvl8pPr marL="11124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1299600" indent="-183600" algn="l" defTabSz="914400" rtl="0" eaLnBrk="1" latinLnBrk="0" hangingPunct="1">
        <a:lnSpc>
          <a:spcPct val="85000"/>
        </a:lnSpc>
        <a:spcBef>
          <a:spcPts val="0"/>
        </a:spcBef>
        <a:spcAft>
          <a:spcPts val="648"/>
        </a:spcAft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9.xml"/><Relationship Id="rId1" Type="http://schemas.openxmlformats.org/officeDocument/2006/relationships/tags" Target="../tags/tag1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ags" Target="../tags/tag120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3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tags" Target="../tags/tag135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39.xml"/><Relationship Id="rId4" Type="http://schemas.openxmlformats.org/officeDocument/2006/relationships/tags" Target="../tags/tag13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44.xml"/><Relationship Id="rId4" Type="http://schemas.openxmlformats.org/officeDocument/2006/relationships/tags" Target="../tags/tag14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4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53.xml"/><Relationship Id="rId4" Type="http://schemas.openxmlformats.org/officeDocument/2006/relationships/tags" Target="../tags/tag15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58.xml"/><Relationship Id="rId4" Type="http://schemas.openxmlformats.org/officeDocument/2006/relationships/tags" Target="../tags/tag15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9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63.xml"/><Relationship Id="rId4" Type="http://schemas.openxmlformats.org/officeDocument/2006/relationships/tags" Target="../tags/tag16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5.xml"/><Relationship Id="rId1" Type="http://schemas.openxmlformats.org/officeDocument/2006/relationships/tags" Target="../tags/tag16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" Type="http://schemas.openxmlformats.org/officeDocument/2006/relationships/tags" Target="../tags/tag166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70.xml"/><Relationship Id="rId4" Type="http://schemas.openxmlformats.org/officeDocument/2006/relationships/tags" Target="../tags/tag16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7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9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01.xml"/><Relationship Id="rId4" Type="http://schemas.openxmlformats.org/officeDocument/2006/relationships/tags" Target="../tags/tag10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10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12.xml"/><Relationship Id="rId4" Type="http://schemas.openxmlformats.org/officeDocument/2006/relationships/tags" Target="../tags/tag1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15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117.xml"/><Relationship Id="rId4" Type="http://schemas.openxmlformats.org/officeDocument/2006/relationships/tags" Target="../tags/tag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53200" y="1390665"/>
            <a:ext cx="7560000" cy="1045026"/>
          </a:xfrm>
          <a:solidFill>
            <a:schemeClr val="tx2"/>
          </a:solidFill>
        </p:spPr>
        <p:txBody>
          <a:bodyPr/>
          <a:lstStyle/>
          <a:p>
            <a:r>
              <a:rPr lang="en-US" sz="3200" b="0" dirty="0" smtClean="0"/>
              <a:t>Disclosure 101: Securities Law Disclosure Duties of State Agencies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3200" y="2606169"/>
            <a:ext cx="3346841" cy="1764000"/>
          </a:xfrm>
        </p:spPr>
        <p:txBody>
          <a:bodyPr wrap="none"/>
          <a:lstStyle/>
          <a:p>
            <a:r>
              <a:rPr lang="en-US" dirty="0" smtClean="0"/>
              <a:t>Fredric A. (Rick) Weber</a:t>
            </a:r>
          </a:p>
          <a:p>
            <a:r>
              <a:rPr lang="en-US" sz="1200" dirty="0" smtClean="0"/>
              <a:t>Norton Rose Fulbright US LLP</a:t>
            </a:r>
          </a:p>
          <a:p>
            <a:r>
              <a:rPr lang="en-US" sz="1200" dirty="0" smtClean="0"/>
              <a:t>Fulbright Tower, Suite 5100</a:t>
            </a:r>
          </a:p>
          <a:p>
            <a:r>
              <a:rPr lang="en-US" sz="1200" dirty="0" smtClean="0"/>
              <a:t>1301 McKinney</a:t>
            </a:r>
          </a:p>
          <a:p>
            <a:r>
              <a:rPr lang="en-US" sz="1200" dirty="0" smtClean="0"/>
              <a:t>Houston, Texas 77010</a:t>
            </a:r>
          </a:p>
          <a:p>
            <a:r>
              <a:rPr lang="en-US" sz="1200" dirty="0" smtClean="0"/>
              <a:t>Tel: 713.651.3628</a:t>
            </a:r>
          </a:p>
          <a:p>
            <a:r>
              <a:rPr lang="en-US" sz="1200" dirty="0" smtClean="0"/>
              <a:t>Email: fredric.weber@nortonrosefulbright.com</a:t>
            </a:r>
            <a:br>
              <a:rPr lang="en-US" sz="1200" dirty="0" smtClean="0"/>
            </a:br>
            <a:endParaRPr lang="en-US" sz="1200" dirty="0" smtClean="0"/>
          </a:p>
          <a:p>
            <a:r>
              <a:rPr lang="en-US" sz="1200" dirty="0"/>
              <a:t>February </a:t>
            </a:r>
            <a:r>
              <a:rPr lang="en-US" sz="1200" dirty="0" smtClean="0"/>
              <a:t>16, </a:t>
            </a:r>
            <a:r>
              <a:rPr lang="en-US" sz="1200" dirty="0"/>
              <a:t>2016</a:t>
            </a:r>
          </a:p>
          <a:p>
            <a:endParaRPr lang="en-US" sz="1200" dirty="0" smtClean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5083800" y="2606169"/>
            <a:ext cx="3200400" cy="1764000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"/>
              </a:spcAft>
              <a:buFontTx/>
              <a:buNone/>
              <a:defRPr sz="18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872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792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363600" indent="-1764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5508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7380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9252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1124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12996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dirty="0" smtClean="0"/>
              <a:t>Carol (C.D.) Polumbo</a:t>
            </a:r>
          </a:p>
          <a:p>
            <a:r>
              <a:rPr lang="en-US" sz="1200" dirty="0" smtClean="0"/>
              <a:t>McCall, Parkhurst &amp; Horton L.L.P.</a:t>
            </a:r>
          </a:p>
          <a:p>
            <a:r>
              <a:rPr lang="en-US" sz="1200" dirty="0" smtClean="0"/>
              <a:t>600 Congress Avenue, Suite 1800</a:t>
            </a:r>
          </a:p>
          <a:p>
            <a:r>
              <a:rPr lang="en-US" sz="1200" dirty="0" smtClean="0"/>
              <a:t>Austin, Texas  78705</a:t>
            </a:r>
          </a:p>
          <a:p>
            <a:r>
              <a:rPr lang="en-US" sz="1200" dirty="0" smtClean="0"/>
              <a:t>Tel: 512.478.3805</a:t>
            </a:r>
          </a:p>
          <a:p>
            <a:r>
              <a:rPr lang="en-US" sz="1200" dirty="0" smtClean="0"/>
              <a:t>Email: cpolumbo@mphlegal.com</a:t>
            </a:r>
          </a:p>
          <a:p>
            <a:endParaRPr lang="en-US" sz="12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39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III.	What are an agency’s disclosure duties?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40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81075" y="431800"/>
            <a:ext cx="7801700" cy="503238"/>
          </a:xfrm>
        </p:spPr>
        <p:txBody>
          <a:bodyPr/>
          <a:lstStyle/>
          <a:p>
            <a:r>
              <a:rPr lang="en-US" b="1" dirty="0"/>
              <a:t>Disclosure Duties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56E3EF9F-6447-4352-9D67-5AAB50718BD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981075" y="1044000"/>
            <a:ext cx="7229475" cy="5040000"/>
          </a:xfrm>
        </p:spPr>
        <p:txBody>
          <a:bodyPr/>
          <a:lstStyle/>
          <a:p>
            <a:pPr>
              <a:lnSpc>
                <a:spcPct val="100000"/>
              </a:lnSpc>
              <a:buClr>
                <a:schemeClr val="tx2"/>
              </a:buClr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Care</a:t>
            </a:r>
            <a:r>
              <a:rPr lang="en-US" sz="1800" dirty="0" smtClean="0">
                <a:solidFill>
                  <a:schemeClr val="tx1"/>
                </a:solidFill>
              </a:rPr>
              <a:t>:  Exercise due care not to:</a:t>
            </a:r>
            <a:endParaRPr lang="en-US" sz="1800" dirty="0">
              <a:solidFill>
                <a:schemeClr val="tx1"/>
              </a:solidFill>
            </a:endParaRPr>
          </a:p>
          <a:p>
            <a:pPr marL="731520" lvl="2" indent="-342900">
              <a:buFont typeface="Wingdings" panose="05000000000000000000" pitchFamily="2" charset="2"/>
              <a:buChar char="Ø"/>
            </a:pPr>
            <a:r>
              <a:rPr lang="en-US" sz="1600" dirty="0"/>
              <a:t>Make </a:t>
            </a:r>
            <a:r>
              <a:rPr lang="en-US" sz="1600" dirty="0" smtClean="0"/>
              <a:t>a material misstatement of fact that could be relied on by investors or</a:t>
            </a:r>
          </a:p>
          <a:p>
            <a:pPr marL="731520" lvl="2" indent="-342900">
              <a:buFont typeface="Wingdings" panose="05000000000000000000" pitchFamily="2" charset="2"/>
              <a:buChar char="Ø"/>
            </a:pPr>
            <a:r>
              <a:rPr lang="en-US" sz="1600" dirty="0" smtClean="0"/>
              <a:t>Make a misleading statement (due to the omission of a material fact)</a:t>
            </a:r>
            <a:r>
              <a:rPr lang="en-US" sz="1200" dirty="0" smtClean="0"/>
              <a:t> </a:t>
            </a:r>
            <a:r>
              <a:rPr lang="en-US" sz="1600" dirty="0" smtClean="0"/>
              <a:t>that could be relied on by investors</a:t>
            </a:r>
          </a:p>
          <a:p>
            <a:pPr marL="342900" lvl="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0000"/>
                </a:solidFill>
              </a:rPr>
              <a:t>Supervision</a:t>
            </a:r>
            <a:r>
              <a:rPr lang="en-US" sz="1800" dirty="0" smtClean="0">
                <a:solidFill>
                  <a:srgbClr val="000000"/>
                </a:solidFill>
              </a:rPr>
              <a:t>:  Act in good faith to attempt to prevent material misstatements and omissions by employees</a:t>
            </a:r>
          </a:p>
          <a:p>
            <a:pPr lvl="0">
              <a:buClr>
                <a:schemeClr val="tx2"/>
              </a:buClr>
            </a:pPr>
            <a:endParaRPr lang="en-US" sz="1600" dirty="0" smtClean="0"/>
          </a:p>
          <a:p>
            <a:pPr marL="388620" lvl="2" indent="0">
              <a:buNone/>
            </a:pPr>
            <a:endParaRPr lang="en-US" sz="1600" dirty="0"/>
          </a:p>
          <a:p>
            <a:pPr>
              <a:buClr>
                <a:schemeClr val="tx2"/>
              </a:buClr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543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431800"/>
            <a:ext cx="7769950" cy="503238"/>
          </a:xfrm>
        </p:spPr>
        <p:txBody>
          <a:bodyPr/>
          <a:lstStyle/>
          <a:p>
            <a:r>
              <a:rPr lang="en-US" b="1" dirty="0"/>
              <a:t>When is a Fact “Material</a:t>
            </a:r>
            <a:r>
              <a:rPr lang="en-US" b="1" dirty="0" smtClean="0"/>
              <a:t>?”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835750" y="1044000"/>
            <a:ext cx="7470050" cy="5040000"/>
          </a:xfrm>
        </p:spPr>
        <p:txBody>
          <a:bodyPr/>
          <a:lstStyle/>
          <a:p>
            <a:pPr marL="285750" indent="-285750" algn="just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Misstated facts:  </a:t>
            </a:r>
            <a:r>
              <a:rPr lang="en-US" sz="1800" dirty="0" smtClean="0">
                <a:solidFill>
                  <a:schemeClr val="tx1"/>
                </a:solidFill>
              </a:rPr>
              <a:t>if “there is a substantial likelihood that an investor would consider it important to an investment decision.”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Omitted </a:t>
            </a:r>
            <a:r>
              <a:rPr lang="en-US" sz="1800" b="1" dirty="0">
                <a:solidFill>
                  <a:schemeClr val="tx1"/>
                </a:solidFill>
              </a:rPr>
              <a:t>fact: 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if “there is a substantial likelihood that the disclosure of the omitted fact would have been viewed by the reasonable investor as having significantly altered the ‘total mix’ of information made available.”</a:t>
            </a:r>
          </a:p>
          <a:p>
            <a:pPr marL="285750" indent="-285750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/>
                </a:solidFill>
              </a:rPr>
              <a:t>Future </a:t>
            </a:r>
            <a:r>
              <a:rPr lang="en-US" sz="1800" b="1" dirty="0" smtClean="0">
                <a:solidFill>
                  <a:schemeClr val="tx1"/>
                </a:solidFill>
              </a:rPr>
              <a:t>Events:  </a:t>
            </a:r>
            <a:r>
              <a:rPr lang="en-US" sz="1800" dirty="0" smtClean="0">
                <a:solidFill>
                  <a:schemeClr val="tx1"/>
                </a:solidFill>
              </a:rPr>
              <a:t>depends on the relative probability and magnitude of the event.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957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IV.	What happens if an agency’s duties are breached?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23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923925" y="508000"/>
            <a:ext cx="7239000" cy="882650"/>
          </a:xfrm>
        </p:spPr>
        <p:txBody>
          <a:bodyPr/>
          <a:lstStyle/>
          <a:p>
            <a:r>
              <a:rPr lang="en-US" b="1" dirty="0" smtClean="0"/>
              <a:t>Context:  Increased SEC Focus on Municipal Securities Market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56E3EF9F-6447-4352-9D67-5AAB50718BD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704850" y="1590674"/>
            <a:ext cx="7677150" cy="4676775"/>
          </a:xfrm>
        </p:spPr>
        <p:txBody>
          <a:bodyPr>
            <a:normAutofit/>
          </a:bodyPr>
          <a:lstStyle/>
          <a:p>
            <a:pPr marL="285750" indent="-285750" algn="just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Enforcement: </a:t>
            </a:r>
            <a:r>
              <a:rPr lang="en-US" sz="1800" dirty="0" smtClean="0">
                <a:solidFill>
                  <a:schemeClr val="tx1"/>
                </a:solidFill>
              </a:rPr>
              <a:t>Recent increase in enforcement actions, including against three states and MCDC initiative.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endParaRPr lang="en-US" sz="1000" dirty="0" smtClean="0">
              <a:solidFill>
                <a:schemeClr val="tx1"/>
              </a:solidFill>
            </a:endParaRPr>
          </a:p>
          <a:p>
            <a:pPr marL="285750" indent="-285750" algn="just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Legislative:  </a:t>
            </a:r>
            <a:r>
              <a:rPr lang="en-US" sz="1800" dirty="0" smtClean="0">
                <a:solidFill>
                  <a:schemeClr val="tx1"/>
                </a:solidFill>
              </a:rPr>
              <a:t>SEC 2012 municipal market report advocates direct regulatory authority over issuers.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Regulatory:  </a:t>
            </a:r>
            <a:r>
              <a:rPr lang="en-US" sz="1800" dirty="0" smtClean="0">
                <a:solidFill>
                  <a:schemeClr val="tx1"/>
                </a:solidFill>
              </a:rPr>
              <a:t>SEC and </a:t>
            </a:r>
            <a:r>
              <a:rPr lang="en-US" sz="1800" dirty="0" err="1" smtClean="0">
                <a:solidFill>
                  <a:schemeClr val="tx1"/>
                </a:solidFill>
              </a:rPr>
              <a:t>MSRB</a:t>
            </a:r>
            <a:r>
              <a:rPr lang="en-US" sz="1800" dirty="0" smtClean="0">
                <a:solidFill>
                  <a:schemeClr val="tx1"/>
                </a:solidFill>
              </a:rPr>
              <a:t> regulations (required by Dodd-Frank) targeting advisors and intermediaries, but affecting issuers.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503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9550" y="431799"/>
            <a:ext cx="7622450" cy="815975"/>
          </a:xfrm>
        </p:spPr>
        <p:txBody>
          <a:bodyPr/>
          <a:lstStyle/>
          <a:p>
            <a:r>
              <a:rPr lang="en-US" b="1" dirty="0"/>
              <a:t>State Liability for Material Misstatements and </a:t>
            </a:r>
            <a:r>
              <a:rPr lang="en-US" b="1" dirty="0" smtClean="0"/>
              <a:t>Omissions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759550" y="1419225"/>
            <a:ext cx="7622450" cy="4664774"/>
          </a:xfrm>
        </p:spPr>
        <p:txBody>
          <a:bodyPr/>
          <a:lstStyle/>
          <a:p>
            <a:pPr marL="285750" indent="-28575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Private actions:  </a:t>
            </a:r>
            <a:r>
              <a:rPr lang="en-US" sz="1800" dirty="0" smtClean="0">
                <a:solidFill>
                  <a:schemeClr val="tx1"/>
                </a:solidFill>
              </a:rPr>
              <a:t>Investors (and underwriters) may recover damages from State, if misstatement or omission is reckless or intentionally deceptive.</a:t>
            </a:r>
          </a:p>
          <a:p>
            <a:pPr marL="285750" indent="-2857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/>
                </a:solidFill>
              </a:rPr>
              <a:t>SEC </a:t>
            </a:r>
            <a:r>
              <a:rPr lang="en-US" sz="1800" b="1" dirty="0" smtClean="0">
                <a:solidFill>
                  <a:schemeClr val="tx1"/>
                </a:solidFill>
              </a:rPr>
              <a:t>enforcement:  </a:t>
            </a:r>
            <a:r>
              <a:rPr lang="en-US" sz="1800" dirty="0" smtClean="0">
                <a:solidFill>
                  <a:schemeClr val="tx1"/>
                </a:solidFill>
              </a:rPr>
              <a:t>SEC may bring an administrative or judicial enforcement action for negligent misstatements and omissions in primary offerings or reckless statements between offerings.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9550" y="431800"/>
            <a:ext cx="7622450" cy="503238"/>
          </a:xfrm>
        </p:spPr>
        <p:txBody>
          <a:bodyPr/>
          <a:lstStyle/>
          <a:p>
            <a:r>
              <a:rPr lang="en-US" b="1" dirty="0"/>
              <a:t>Enforcement Actions Against </a:t>
            </a:r>
            <a:r>
              <a:rPr lang="en-US" b="1" dirty="0" smtClean="0"/>
              <a:t>States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759550" y="1143000"/>
            <a:ext cx="7622450" cy="4941000"/>
          </a:xfrm>
        </p:spPr>
        <p:txBody>
          <a:bodyPr/>
          <a:lstStyle/>
          <a:p>
            <a:pPr marL="285750" indent="-28575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SEC enforcement actions:  </a:t>
            </a:r>
          </a:p>
          <a:p>
            <a:pPr marL="472950" lvl="2" indent="-285750">
              <a:buFont typeface="Wingdings" panose="05000000000000000000" pitchFamily="2" charset="2"/>
              <a:buChar char="Ø"/>
            </a:pPr>
            <a:r>
              <a:rPr lang="en-US" sz="1600" i="1" dirty="0" smtClean="0">
                <a:solidFill>
                  <a:schemeClr val="tx1"/>
                </a:solidFill>
              </a:rPr>
              <a:t>In the Matter of State of New Jersey </a:t>
            </a:r>
            <a:r>
              <a:rPr lang="en-US" sz="1600" dirty="0" smtClean="0">
                <a:solidFill>
                  <a:schemeClr val="tx1"/>
                </a:solidFill>
              </a:rPr>
              <a:t>(August 18, 2010)</a:t>
            </a:r>
          </a:p>
          <a:p>
            <a:pPr marL="472950" lvl="2" indent="-285750">
              <a:buFont typeface="Wingdings" panose="05000000000000000000" pitchFamily="2" charset="2"/>
              <a:buChar char="Ø"/>
            </a:pPr>
            <a:r>
              <a:rPr lang="en-US" sz="1600" i="1" dirty="0" smtClean="0">
                <a:solidFill>
                  <a:schemeClr val="tx1"/>
                </a:solidFill>
              </a:rPr>
              <a:t>In the Matter of State of Illinois </a:t>
            </a:r>
            <a:r>
              <a:rPr lang="en-US" sz="1600" dirty="0" smtClean="0">
                <a:solidFill>
                  <a:schemeClr val="tx1"/>
                </a:solidFill>
              </a:rPr>
              <a:t>(March 11, 2013)</a:t>
            </a:r>
          </a:p>
          <a:p>
            <a:pPr marL="472950" lvl="2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i="1" dirty="0" smtClean="0">
                <a:solidFill>
                  <a:schemeClr val="tx1"/>
                </a:solidFill>
              </a:rPr>
              <a:t>In the Matter of State of Kansas </a:t>
            </a:r>
            <a:r>
              <a:rPr lang="en-US" sz="1600" dirty="0" smtClean="0">
                <a:solidFill>
                  <a:schemeClr val="tx1"/>
                </a:solidFill>
              </a:rPr>
              <a:t>(August 11, 2014)</a:t>
            </a: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Violations and dispositions:</a:t>
            </a:r>
          </a:p>
          <a:p>
            <a:pPr marL="472950" lvl="2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Bond offering documents left false impression that state pension systems were adequately funded</a:t>
            </a:r>
          </a:p>
          <a:p>
            <a:pPr marL="472950" lvl="2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Settled with cease-and-desist orders, taking into account subsequently adopted policies and procedures, training, and engagement of disclosure counsel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34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00125" y="431800"/>
            <a:ext cx="7010400" cy="882650"/>
          </a:xfrm>
        </p:spPr>
        <p:txBody>
          <a:bodyPr/>
          <a:lstStyle/>
          <a:p>
            <a:r>
              <a:rPr lang="en-US" b="1" dirty="0" smtClean="0"/>
              <a:t>Officer </a:t>
            </a:r>
            <a:r>
              <a:rPr lang="en-US" b="1" dirty="0"/>
              <a:t>and Staff </a:t>
            </a:r>
            <a:r>
              <a:rPr lang="en-US" b="1" dirty="0" smtClean="0"/>
              <a:t>Liability for Material Misstatements and Omissions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56E3EF9F-6447-4352-9D67-5AAB50718BD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1000125" y="1485900"/>
            <a:ext cx="7134226" cy="4407600"/>
          </a:xfrm>
        </p:spPr>
        <p:txBody>
          <a:bodyPr/>
          <a:lstStyle/>
          <a:p>
            <a:pPr>
              <a:spcAft>
                <a:spcPts val="1800"/>
              </a:spcAft>
              <a:buClr>
                <a:schemeClr val="accent1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SEC </a:t>
            </a:r>
            <a:r>
              <a:rPr lang="en-US" sz="1800" dirty="0">
                <a:solidFill>
                  <a:schemeClr val="tx1"/>
                </a:solidFill>
              </a:rPr>
              <a:t>may bring enforcement action against </a:t>
            </a:r>
            <a:r>
              <a:rPr lang="en-US" sz="1800" dirty="0" smtClean="0">
                <a:solidFill>
                  <a:schemeClr val="tx1"/>
                </a:solidFill>
              </a:rPr>
              <a:t>state officers and employees who:</a:t>
            </a:r>
          </a:p>
          <a:p>
            <a:pPr marL="342900" indent="-34290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Direct Statements:</a:t>
            </a:r>
            <a:r>
              <a:rPr lang="en-US" sz="1600" dirty="0" smtClean="0">
                <a:solidFill>
                  <a:schemeClr val="tx1"/>
                </a:solidFill>
              </a:rPr>
              <a:t>  negligently or intentionally make the statements </a:t>
            </a:r>
            <a:r>
              <a:rPr lang="en-US" sz="1600" dirty="0">
                <a:solidFill>
                  <a:schemeClr val="tx1"/>
                </a:solidFill>
              </a:rPr>
              <a:t>themselves </a:t>
            </a:r>
            <a:r>
              <a:rPr lang="en-US" sz="1600" dirty="0" smtClean="0">
                <a:solidFill>
                  <a:schemeClr val="tx1"/>
                </a:solidFill>
              </a:rPr>
              <a:t>(in </a:t>
            </a:r>
            <a:r>
              <a:rPr lang="en-US" sz="1600" dirty="0">
                <a:solidFill>
                  <a:schemeClr val="tx1"/>
                </a:solidFill>
              </a:rPr>
              <a:t>speeches, press releases, etc</a:t>
            </a:r>
            <a:r>
              <a:rPr lang="en-US" sz="1600" dirty="0" smtClean="0">
                <a:solidFill>
                  <a:schemeClr val="tx1"/>
                </a:solidFill>
              </a:rPr>
              <a:t>.) </a:t>
            </a:r>
            <a:r>
              <a:rPr lang="en-US" sz="1600" dirty="0">
                <a:solidFill>
                  <a:schemeClr val="tx1"/>
                </a:solidFill>
              </a:rPr>
              <a:t>or </a:t>
            </a:r>
            <a:r>
              <a:rPr lang="en-US" sz="1600" dirty="0" smtClean="0">
                <a:solidFill>
                  <a:schemeClr val="tx1"/>
                </a:solidFill>
              </a:rPr>
              <a:t>provide them for use in a statement by the State, or</a:t>
            </a:r>
          </a:p>
          <a:p>
            <a:pPr marL="342900" indent="-34290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Controlling Persons:  </a:t>
            </a:r>
            <a:r>
              <a:rPr lang="en-US" sz="1600" dirty="0" smtClean="0">
                <a:solidFill>
                  <a:schemeClr val="tx1"/>
                </a:solidFill>
              </a:rPr>
              <a:t>“</a:t>
            </a:r>
            <a:r>
              <a:rPr lang="en-US" sz="1600" dirty="0">
                <a:solidFill>
                  <a:schemeClr val="tx1"/>
                </a:solidFill>
              </a:rPr>
              <a:t>control” staff who make misstatements or omissions, unless </a:t>
            </a:r>
            <a:r>
              <a:rPr lang="en-US" sz="1600" dirty="0" smtClean="0">
                <a:solidFill>
                  <a:schemeClr val="tx1"/>
                </a:solidFill>
              </a:rPr>
              <a:t>the controlling person acted </a:t>
            </a:r>
            <a:r>
              <a:rPr lang="en-US" sz="1600" dirty="0">
                <a:solidFill>
                  <a:schemeClr val="tx1"/>
                </a:solidFill>
              </a:rPr>
              <a:t>in good faith and did not induce </a:t>
            </a:r>
            <a:r>
              <a:rPr lang="en-US" sz="1600" dirty="0" smtClean="0">
                <a:solidFill>
                  <a:schemeClr val="tx1"/>
                </a:solidFill>
              </a:rPr>
              <a:t>the misstatements or omissions, or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Aiding and Abetting:</a:t>
            </a:r>
            <a:r>
              <a:rPr lang="en-US" sz="1600" dirty="0" smtClean="0">
                <a:solidFill>
                  <a:schemeClr val="tx1"/>
                </a:solidFill>
              </a:rPr>
              <a:t>  knowingly or recklessly aid or abet the misstatement or omission.</a:t>
            </a:r>
            <a:endParaRPr lang="en-US" sz="1600" b="1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60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9550" y="431800"/>
            <a:ext cx="7622450" cy="503238"/>
          </a:xfrm>
        </p:spPr>
        <p:txBody>
          <a:bodyPr/>
          <a:lstStyle/>
          <a:p>
            <a:r>
              <a:rPr lang="en-US" b="1" dirty="0"/>
              <a:t>Enforcement Actions Against </a:t>
            </a:r>
            <a:r>
              <a:rPr lang="en-US" b="1" dirty="0" smtClean="0"/>
              <a:t>Officials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759550" y="1044000"/>
            <a:ext cx="7622450" cy="5040000"/>
          </a:xfrm>
        </p:spPr>
        <p:txBody>
          <a:bodyPr>
            <a:normAutofit lnSpcReduction="10000"/>
          </a:bodyPr>
          <a:lstStyle/>
          <a:p>
            <a:pPr marL="285750" indent="-28575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i="1" dirty="0" smtClean="0">
                <a:solidFill>
                  <a:schemeClr val="tx1"/>
                </a:solidFill>
              </a:rPr>
              <a:t>SEC v. Michael </a:t>
            </a:r>
            <a:r>
              <a:rPr lang="en-US" sz="1800" b="1" i="1" dirty="0" err="1" smtClean="0">
                <a:solidFill>
                  <a:schemeClr val="tx1"/>
                </a:solidFill>
              </a:rPr>
              <a:t>Uberuaga</a:t>
            </a:r>
            <a:r>
              <a:rPr lang="en-US" sz="1800" b="1" i="1" dirty="0" smtClean="0">
                <a:solidFill>
                  <a:schemeClr val="tx1"/>
                </a:solidFill>
              </a:rPr>
              <a:t> et al. </a:t>
            </a:r>
            <a:r>
              <a:rPr lang="en-US" sz="1800" dirty="0" smtClean="0">
                <a:solidFill>
                  <a:schemeClr val="tx1"/>
                </a:solidFill>
              </a:rPr>
              <a:t>(settled October 27, 2010)</a:t>
            </a:r>
          </a:p>
          <a:p>
            <a:pPr marL="457200" lvl="2" indent="-27432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Civil action brought against former San Diego city officials:  manager, treasurer, deputy manager and auditor/comptroller</a:t>
            </a:r>
          </a:p>
          <a:p>
            <a:pPr marL="457200" lvl="2" indent="-27432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Based on reckless execution of certifications of </a:t>
            </a:r>
            <a:r>
              <a:rPr lang="en-US" sz="1600" dirty="0"/>
              <a:t>the accuracy of </a:t>
            </a:r>
            <a:r>
              <a:rPr lang="en-US" sz="1600" dirty="0" err="1" smtClean="0">
                <a:solidFill>
                  <a:schemeClr val="tx1"/>
                </a:solidFill>
              </a:rPr>
              <a:t>CAFR</a:t>
            </a:r>
            <a:r>
              <a:rPr lang="en-US" sz="1600" dirty="0" smtClean="0">
                <a:solidFill>
                  <a:schemeClr val="tx1"/>
                </a:solidFill>
              </a:rPr>
              <a:t> or bond offering documents  </a:t>
            </a:r>
          </a:p>
          <a:p>
            <a:pPr marL="457200" lvl="2" indent="-27432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Settled for $25,000 civil penalty per official ($5,000 for one) in addition to defense costs and reputation loss</a:t>
            </a:r>
          </a:p>
          <a:p>
            <a:pPr marL="342900" indent="-34290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i="1" dirty="0">
                <a:solidFill>
                  <a:schemeClr val="tx1"/>
                </a:solidFill>
              </a:rPr>
              <a:t>SEC v. </a:t>
            </a:r>
            <a:r>
              <a:rPr lang="en-US" sz="1800" b="1" i="1" dirty="0" err="1">
                <a:solidFill>
                  <a:schemeClr val="tx1"/>
                </a:solidFill>
              </a:rPr>
              <a:t>Burtka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(settled November 6, 2014)</a:t>
            </a:r>
          </a:p>
          <a:p>
            <a:pPr marL="457200" lvl="2" indent="-27432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Civil action brought against former mayor of City of Allen Park, Michigan</a:t>
            </a:r>
          </a:p>
          <a:p>
            <a:pPr marL="457200" lvl="2" indent="-27432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Based on joint and several liability (as controlling person) for misstatements made by city in bond offering </a:t>
            </a:r>
            <a:r>
              <a:rPr lang="en-US" sz="1600" dirty="0" smtClean="0"/>
              <a:t>documents </a:t>
            </a:r>
          </a:p>
          <a:p>
            <a:pPr marL="457200" lvl="2" indent="-27432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Settled </a:t>
            </a:r>
            <a:r>
              <a:rPr lang="en-US" sz="1600" dirty="0"/>
              <a:t>for $10,000 civil penalty, bar from future bond offering participation, and injunction against future </a:t>
            </a:r>
            <a:r>
              <a:rPr lang="en-US" sz="1600" dirty="0" smtClean="0"/>
              <a:t>violations</a:t>
            </a:r>
          </a:p>
          <a:p>
            <a:pPr marL="342900" lvl="0" indent="-342900"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800" b="1" i="1" dirty="0">
                <a:solidFill>
                  <a:srgbClr val="000000"/>
                </a:solidFill>
              </a:rPr>
              <a:t>SEC v. Miami, </a:t>
            </a:r>
            <a:r>
              <a:rPr lang="en-US" sz="1800" dirty="0">
                <a:solidFill>
                  <a:srgbClr val="000000"/>
                </a:solidFill>
              </a:rPr>
              <a:t>581 Fed. Appx. 757 (11th Cir. 2014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</a:p>
          <a:p>
            <a:pPr marL="457200" lvl="1" indent="-274320">
              <a:spcAft>
                <a:spcPts val="1200"/>
              </a:spcAft>
              <a:buClr>
                <a:srgbClr val="FF0000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No qualified governmental officer immunity from SEC enforcement action</a:t>
            </a:r>
          </a:p>
          <a:p>
            <a:pPr marL="457200" lvl="1" indent="-274320">
              <a:spcAft>
                <a:spcPts val="1200"/>
              </a:spcAft>
              <a:buClr>
                <a:srgbClr val="FF0000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U.S. Supreme Court denied certiorari</a:t>
            </a:r>
            <a:endParaRPr lang="en-US" sz="1600" dirty="0">
              <a:solidFill>
                <a:srgbClr val="000000"/>
              </a:solidFill>
            </a:endParaRPr>
          </a:p>
          <a:p>
            <a:pPr marL="612900" lvl="1" indent="-274320"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3350" y="431800"/>
            <a:ext cx="7774850" cy="503238"/>
          </a:xfrm>
        </p:spPr>
        <p:txBody>
          <a:bodyPr/>
          <a:lstStyle/>
          <a:p>
            <a:r>
              <a:rPr lang="en-US" b="1" dirty="0"/>
              <a:t>Forward-Looking </a:t>
            </a:r>
            <a:r>
              <a:rPr lang="en-US" b="1" dirty="0" smtClean="0"/>
              <a:t>Statements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83350" y="1044000"/>
            <a:ext cx="7774850" cy="5040000"/>
          </a:xfrm>
        </p:spPr>
        <p:txBody>
          <a:bodyPr/>
          <a:lstStyle/>
          <a:p>
            <a:pPr>
              <a:spcAft>
                <a:spcPts val="1800"/>
              </a:spcAft>
              <a:buClr>
                <a:schemeClr val="tx2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Forecasts and other forward-looking statements are not actionable, even if not realized, if they are:</a:t>
            </a:r>
          </a:p>
          <a:p>
            <a:pPr marL="342900" indent="-3429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Good faith</a:t>
            </a:r>
            <a:r>
              <a:rPr lang="en-US" sz="1600" dirty="0" smtClean="0">
                <a:solidFill>
                  <a:schemeClr val="tx1"/>
                </a:solidFill>
              </a:rPr>
              <a:t>:  made in good faith and honestly believed,</a:t>
            </a:r>
          </a:p>
          <a:p>
            <a:pPr marL="342900" indent="-3429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Reasonable</a:t>
            </a:r>
            <a:r>
              <a:rPr lang="en-US" sz="1600" dirty="0" smtClean="0">
                <a:solidFill>
                  <a:schemeClr val="tx1"/>
                </a:solidFill>
              </a:rPr>
              <a:t>:  based on reasonable assumptions, and</a:t>
            </a:r>
          </a:p>
          <a:p>
            <a:pPr marL="342900" indent="-3429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Risk factors</a:t>
            </a:r>
            <a:r>
              <a:rPr lang="en-US" sz="1600" dirty="0" smtClean="0">
                <a:solidFill>
                  <a:schemeClr val="tx1"/>
                </a:solidFill>
              </a:rPr>
              <a:t>:  accompanied by a description of substantial risks to realizing forecasted results.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590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58775" y="431800"/>
            <a:ext cx="8424000" cy="781050"/>
          </a:xfrm>
        </p:spPr>
        <p:txBody>
          <a:bodyPr/>
          <a:lstStyle/>
          <a:p>
            <a:pPr marL="514350"/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927100" y="1044000"/>
            <a:ext cx="7645399" cy="5090100"/>
          </a:xfrm>
        </p:spPr>
        <p:txBody>
          <a:bodyPr>
            <a:normAutofit/>
          </a:bodyPr>
          <a:lstStyle/>
          <a:p>
            <a:pPr marL="400050" indent="-400050">
              <a:lnSpc>
                <a:spcPct val="110000"/>
              </a:lnSpc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romanUcPeriod"/>
            </a:pPr>
            <a:r>
              <a:rPr lang="en-US" sz="1600" dirty="0" smtClean="0">
                <a:solidFill>
                  <a:schemeClr val="tx1"/>
                </a:solidFill>
              </a:rPr>
              <a:t>How do corporate and governmental disclosure regimes compare?</a:t>
            </a:r>
          </a:p>
          <a:p>
            <a:pPr marL="400050" indent="-400050">
              <a:lnSpc>
                <a:spcPct val="110000"/>
              </a:lnSpc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romanUcPeriod"/>
            </a:pPr>
            <a:r>
              <a:rPr lang="en-US" sz="1600" dirty="0" smtClean="0">
                <a:solidFill>
                  <a:schemeClr val="tx1"/>
                </a:solidFill>
              </a:rPr>
              <a:t>When are an agency’s statements “in connection with the purchase or sale of securities”?</a:t>
            </a:r>
          </a:p>
          <a:p>
            <a:pPr marL="400050" indent="-400050">
              <a:lnSpc>
                <a:spcPct val="110000"/>
              </a:lnSpc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romanUcPeriod"/>
            </a:pPr>
            <a:r>
              <a:rPr lang="en-US" sz="1600" dirty="0" smtClean="0">
                <a:solidFill>
                  <a:schemeClr val="tx1"/>
                </a:solidFill>
              </a:rPr>
              <a:t>What are an agency’s disclosure duties?</a:t>
            </a:r>
          </a:p>
          <a:p>
            <a:pPr marL="400050" indent="-400050">
              <a:lnSpc>
                <a:spcPct val="110000"/>
              </a:lnSpc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romanUcPeriod"/>
            </a:pPr>
            <a:r>
              <a:rPr lang="en-US" sz="1600" dirty="0" smtClean="0">
                <a:solidFill>
                  <a:schemeClr val="tx1"/>
                </a:solidFill>
              </a:rPr>
              <a:t>What happens if an agency’s duties are breached?</a:t>
            </a:r>
          </a:p>
          <a:p>
            <a:pPr marL="400050" indent="-400050">
              <a:lnSpc>
                <a:spcPct val="110000"/>
              </a:lnSpc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romanUcPeriod"/>
            </a:pPr>
            <a:r>
              <a:rPr lang="en-US" sz="1600" dirty="0" smtClean="0">
                <a:solidFill>
                  <a:schemeClr val="tx1"/>
                </a:solidFill>
              </a:rPr>
              <a:t>How can an agency reduce its exposure?</a:t>
            </a:r>
          </a:p>
          <a:p>
            <a:pPr>
              <a:lnSpc>
                <a:spcPct val="110000"/>
              </a:lnSpc>
              <a:buClr>
                <a:schemeClr val="tx1">
                  <a:lumMod val="95000"/>
                  <a:lumOff val="5000"/>
                </a:schemeClr>
              </a:buClr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/>
        <p:txBody>
          <a:bodyPr/>
          <a:lstStyle/>
          <a:p>
            <a:fld id="{56E3EF9F-6447-4352-9D67-5AAB50718B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3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7150" y="431800"/>
            <a:ext cx="7927250" cy="503238"/>
          </a:xfrm>
        </p:spPr>
        <p:txBody>
          <a:bodyPr/>
          <a:lstStyle/>
          <a:p>
            <a:r>
              <a:rPr lang="en-US" b="1" dirty="0"/>
              <a:t>Enforcement Action Based on Forward-Looking </a:t>
            </a:r>
            <a:r>
              <a:rPr lang="en-US" b="1" dirty="0" smtClean="0"/>
              <a:t>Statements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7150" y="1571624"/>
            <a:ext cx="7927250" cy="4512375"/>
          </a:xfrm>
        </p:spPr>
        <p:txBody>
          <a:bodyPr/>
          <a:lstStyle/>
          <a:p>
            <a:pPr marL="342900" indent="-342900"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800" b="1" i="1" dirty="0" smtClean="0">
                <a:solidFill>
                  <a:schemeClr val="tx1"/>
                </a:solidFill>
              </a:rPr>
              <a:t>In the Matter of the City of Harrisburg, Pennsylvania </a:t>
            </a:r>
            <a:r>
              <a:rPr lang="en-US" sz="1800" dirty="0" smtClean="0">
                <a:solidFill>
                  <a:schemeClr val="tx1"/>
                </a:solidFill>
              </a:rPr>
              <a:t>(May 6, 2013)</a:t>
            </a:r>
          </a:p>
          <a:p>
            <a:pPr marL="685800" lvl="2" indent="-342900"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Administrative action against city based on misleading statements by mayor regarding financial prospects of city enterprise when accurate information was not available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pPr marL="685800" lvl="2" indent="-342900"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Settled with cease-and-desist order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68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V. How can an agency reduce its exposure?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21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7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7150" y="431800"/>
            <a:ext cx="7927250" cy="503238"/>
          </a:xfrm>
        </p:spPr>
        <p:txBody>
          <a:bodyPr/>
          <a:lstStyle/>
          <a:p>
            <a:r>
              <a:rPr lang="en-US" b="1" dirty="0"/>
              <a:t>Best </a:t>
            </a:r>
            <a:r>
              <a:rPr lang="en-US" b="1" dirty="0" smtClean="0"/>
              <a:t>Practices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7150" y="1044000"/>
            <a:ext cx="7927250" cy="5040000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n-US" sz="1800" dirty="0" smtClean="0">
                <a:solidFill>
                  <a:schemeClr val="tx1"/>
                </a:solidFill>
              </a:rPr>
              <a:t>SEC enforcement actions, settlement terms, and commentary advocate: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/>
                </a:solidFill>
              </a:rPr>
              <a:t>D</a:t>
            </a:r>
            <a:r>
              <a:rPr lang="en-US" sz="1600" dirty="0" smtClean="0">
                <a:solidFill>
                  <a:schemeClr val="tx1"/>
                </a:solidFill>
              </a:rPr>
              <a:t>isclosure policies and procedures, including for responding to investor inquiries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Regular training of supervisors and affected staff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Seeking expert advice as warranted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Continuously updating disclosure practices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24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6480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/>
        <p:txBody>
          <a:bodyPr anchor="ctr"/>
          <a:lstStyle/>
          <a:p>
            <a:pPr marL="548640" algn="ctr"/>
            <a:r>
              <a:rPr lang="en-US" sz="2400" b="1" dirty="0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.	</a:t>
            </a:r>
            <a:r>
              <a:rPr lang="en-US" sz="2800" b="1" dirty="0">
                <a:solidFill>
                  <a:schemeClr val="tx1"/>
                </a:solidFill>
                <a:ea typeface="+mj-ea"/>
              </a:rPr>
              <a:t>How do corporate and governmental </a:t>
            </a:r>
            <a:r>
              <a:rPr lang="en-US" sz="2800" b="1" dirty="0" smtClean="0">
                <a:solidFill>
                  <a:schemeClr val="tx1"/>
                </a:solidFill>
                <a:ea typeface="+mj-ea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ea typeface="+mj-ea"/>
              </a:rPr>
            </a:br>
            <a:r>
              <a:rPr lang="en-US" sz="2800" b="1" dirty="0" smtClean="0">
                <a:solidFill>
                  <a:schemeClr val="tx1"/>
                </a:solidFill>
                <a:ea typeface="+mj-ea"/>
              </a:rPr>
              <a:t>disclosure regimes </a:t>
            </a:r>
            <a:r>
              <a:rPr lang="en-US" sz="2800" b="1" dirty="0">
                <a:solidFill>
                  <a:schemeClr val="tx1"/>
                </a:solidFill>
                <a:ea typeface="+mj-ea"/>
              </a:rPr>
              <a:t>compare?</a:t>
            </a:r>
            <a:r>
              <a:rPr lang="en-US" sz="2400" dirty="0">
                <a:solidFill>
                  <a:schemeClr val="tx1"/>
                </a:solidFill>
              </a:rPr>
              <a:t>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72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83199" y="431800"/>
            <a:ext cx="8199575" cy="503238"/>
          </a:xfrm>
        </p:spPr>
        <p:txBody>
          <a:bodyPr/>
          <a:lstStyle/>
          <a:p>
            <a:r>
              <a:rPr lang="en-US" b="1" dirty="0" smtClean="0"/>
              <a:t>Differences </a:t>
            </a:r>
            <a:r>
              <a:rPr lang="en-US" b="1" dirty="0"/>
              <a:t>in Federal Regulatory </a:t>
            </a:r>
            <a:r>
              <a:rPr lang="en-US" b="1" dirty="0" smtClean="0"/>
              <a:t>Regimes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56E3EF9F-6447-4352-9D67-5AAB50718B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330200" y="932875"/>
            <a:ext cx="8424000" cy="5286950"/>
          </a:xfrm>
        </p:spPr>
        <p:txBody>
          <a:bodyPr>
            <a:normAutofit/>
          </a:bodyPr>
          <a:lstStyle/>
          <a:p>
            <a:pPr marL="288925">
              <a:buClr>
                <a:schemeClr val="tx2"/>
              </a:buClr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746125" indent="-45720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Corporate </a:t>
            </a:r>
            <a:r>
              <a:rPr lang="en-US" sz="1800" b="1" dirty="0">
                <a:solidFill>
                  <a:schemeClr val="tx1"/>
                </a:solidFill>
              </a:rPr>
              <a:t>Disclosure </a:t>
            </a:r>
            <a:r>
              <a:rPr lang="en-US" sz="1800" b="1" dirty="0" smtClean="0">
                <a:solidFill>
                  <a:schemeClr val="tx1"/>
                </a:solidFill>
              </a:rPr>
              <a:t>Regime:</a:t>
            </a:r>
            <a:endParaRPr lang="en-US" sz="1800" b="1" dirty="0">
              <a:solidFill>
                <a:schemeClr val="tx1"/>
              </a:solidFill>
            </a:endParaRPr>
          </a:p>
          <a:p>
            <a:pPr marL="1188720" lvl="2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Line item registration statements in primary </a:t>
            </a:r>
            <a:r>
              <a:rPr lang="en-US" sz="1600" dirty="0" smtClean="0"/>
              <a:t>offerings</a:t>
            </a:r>
            <a:endParaRPr lang="en-US" sz="1200" dirty="0"/>
          </a:p>
          <a:p>
            <a:pPr marL="1188720" lvl="2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Annual, quarterly</a:t>
            </a:r>
            <a:r>
              <a:rPr lang="en-US" sz="1600" dirty="0"/>
              <a:t>, and ad hoc current reports filed on </a:t>
            </a:r>
            <a:r>
              <a:rPr lang="en-US" sz="1600" dirty="0" smtClean="0"/>
              <a:t>EDGAR  </a:t>
            </a:r>
          </a:p>
          <a:p>
            <a:pPr marL="1188720" lvl="2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Regulation FD </a:t>
            </a:r>
            <a:r>
              <a:rPr lang="en-US" sz="1600" dirty="0"/>
              <a:t>and </a:t>
            </a:r>
            <a:r>
              <a:rPr lang="en-US" sz="1600" dirty="0" smtClean="0"/>
              <a:t>insider trading</a:t>
            </a:r>
          </a:p>
          <a:p>
            <a:pPr marL="742950" lvl="1" indent="-45720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/>
              <a:t>State and Local Government Disclosure Regime:</a:t>
            </a:r>
          </a:p>
          <a:p>
            <a:pPr marL="1188720" lvl="2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Tower </a:t>
            </a:r>
            <a:r>
              <a:rPr lang="en-US" sz="1600" dirty="0">
                <a:solidFill>
                  <a:schemeClr val="tx1"/>
                </a:solidFill>
              </a:rPr>
              <a:t>Amendment:  no registration or mandated disclosure in primary </a:t>
            </a:r>
            <a:r>
              <a:rPr lang="en-US" sz="1600" dirty="0" smtClean="0">
                <a:solidFill>
                  <a:schemeClr val="tx1"/>
                </a:solidFill>
              </a:rPr>
              <a:t>offerings</a:t>
            </a:r>
          </a:p>
          <a:p>
            <a:pPr marL="1188720" lvl="2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Annual </a:t>
            </a:r>
            <a:r>
              <a:rPr lang="en-US" sz="1600" dirty="0">
                <a:solidFill>
                  <a:schemeClr val="tx1"/>
                </a:solidFill>
              </a:rPr>
              <a:t>reports and ad hoc event notices filed on EMMA </a:t>
            </a:r>
            <a:r>
              <a:rPr lang="en-US" sz="1600" dirty="0" smtClean="0"/>
              <a:t>under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continuing disclosure agreement (</a:t>
            </a:r>
            <a:r>
              <a:rPr lang="en-US" sz="1600" dirty="0" err="1" smtClean="0">
                <a:solidFill>
                  <a:schemeClr val="tx1"/>
                </a:solidFill>
              </a:rPr>
              <a:t>CDA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marL="1188720" lvl="2" indent="-4572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No meaningful </a:t>
            </a:r>
            <a:r>
              <a:rPr lang="en-US" sz="1600" dirty="0">
                <a:solidFill>
                  <a:schemeClr val="tx1"/>
                </a:solidFill>
              </a:rPr>
              <a:t>insider trading </a:t>
            </a:r>
            <a:r>
              <a:rPr lang="en-US" sz="1600" dirty="0" smtClean="0">
                <a:solidFill>
                  <a:schemeClr val="tx1"/>
                </a:solidFill>
              </a:rPr>
              <a:t>liability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944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/>
              <a:t>Common Feature: Anti-fraud </a:t>
            </a:r>
            <a:r>
              <a:rPr lang="en-US" b="1" dirty="0" smtClean="0"/>
              <a:t>Provisions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/>
        <p:txBody>
          <a:bodyPr/>
          <a:lstStyle/>
          <a:p>
            <a:pPr marL="749808" indent="-457200"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Rule </a:t>
            </a:r>
            <a:r>
              <a:rPr lang="en-US" sz="1800" b="1" dirty="0" err="1" smtClean="0">
                <a:solidFill>
                  <a:schemeClr val="tx1"/>
                </a:solidFill>
              </a:rPr>
              <a:t>10b</a:t>
            </a:r>
            <a:r>
              <a:rPr lang="en-US" sz="1800" b="1" dirty="0" smtClean="0">
                <a:solidFill>
                  <a:schemeClr val="tx1"/>
                </a:solidFill>
              </a:rPr>
              <a:t>-5:  </a:t>
            </a:r>
            <a:r>
              <a:rPr lang="en-US" sz="1800" dirty="0" smtClean="0">
                <a:solidFill>
                  <a:schemeClr val="tx1"/>
                </a:solidFill>
              </a:rPr>
              <a:t>In making statements “in connection with the purchase or sale of securities,” do not:</a:t>
            </a:r>
          </a:p>
          <a:p>
            <a:pPr marL="1188720" lvl="2" indent="-457200">
              <a:spcAft>
                <a:spcPts val="12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Make a misstatement of material fact or</a:t>
            </a:r>
          </a:p>
          <a:p>
            <a:pPr marL="1188720" lvl="2" indent="-457200"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Omit a material fact that makes what is said misleading</a:t>
            </a:r>
          </a:p>
          <a:p>
            <a:pPr marL="749808" indent="-4572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Analogy:  </a:t>
            </a:r>
            <a:r>
              <a:rPr lang="en-US" sz="1800" dirty="0" smtClean="0">
                <a:solidFill>
                  <a:schemeClr val="tx1"/>
                </a:solidFill>
              </a:rPr>
              <a:t>Hippocratic oath:  do no harm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925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83200" y="431800"/>
            <a:ext cx="8199574" cy="503238"/>
          </a:xfrm>
        </p:spPr>
        <p:txBody>
          <a:bodyPr/>
          <a:lstStyle/>
          <a:p>
            <a:r>
              <a:rPr lang="en-US" b="1" dirty="0" smtClean="0"/>
              <a:t>Issuer vs Underwriter Responsibility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56E3EF9F-6447-4352-9D67-5AAB50718B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538163" y="1044000"/>
            <a:ext cx="8244612" cy="5040000"/>
          </a:xfrm>
        </p:spPr>
        <p:txBody>
          <a:bodyPr/>
          <a:lstStyle/>
          <a:p>
            <a:pPr marL="224028">
              <a:buClr>
                <a:schemeClr val="tx2"/>
              </a:buClr>
            </a:pPr>
            <a:r>
              <a:rPr lang="en-US" sz="1800" b="1" dirty="0" smtClean="0">
                <a:solidFill>
                  <a:schemeClr val="tx1"/>
                </a:solidFill>
              </a:rPr>
              <a:t>Corporate: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914400" lvl="2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Issuer </a:t>
            </a:r>
            <a:r>
              <a:rPr lang="en-US" sz="1600" dirty="0"/>
              <a:t>has absolute responsibility for its bad </a:t>
            </a:r>
            <a:r>
              <a:rPr lang="en-US" sz="1600" dirty="0" smtClean="0"/>
              <a:t>disclosure</a:t>
            </a:r>
          </a:p>
          <a:p>
            <a:pPr marL="914400" lvl="2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Underwriters are responsible if they did not perform “due diligence” in checking </a:t>
            </a:r>
            <a:r>
              <a:rPr lang="en-US" sz="1600" dirty="0" smtClean="0"/>
              <a:t>disclosure (negligence) </a:t>
            </a:r>
            <a:endParaRPr lang="en-US" sz="1600" dirty="0"/>
          </a:p>
          <a:p>
            <a:pPr marL="566928" lvl="0" indent="-3429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rgbClr val="000000"/>
                </a:solidFill>
              </a:rPr>
              <a:t>Governmental:</a:t>
            </a:r>
            <a:endParaRPr lang="en-US" sz="1800" dirty="0">
              <a:solidFill>
                <a:srgbClr val="000000"/>
              </a:solidFill>
            </a:endParaRPr>
          </a:p>
          <a:p>
            <a:pPr marL="914400" lvl="2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Both issuer and underwriter are responsible for bad disclosure if negligent or worse</a:t>
            </a:r>
          </a:p>
          <a:p>
            <a:pPr marL="914400" lvl="2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Nonetheless, issuers have primary responsibility</a:t>
            </a:r>
          </a:p>
          <a:p>
            <a:pPr marL="388620" lvl="2" indent="0">
              <a:buNone/>
            </a:pPr>
            <a:endParaRPr lang="en-US" sz="1600" dirty="0" smtClean="0"/>
          </a:p>
          <a:p>
            <a:pPr marL="731520" lvl="2" indent="-34290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</a:pP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00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II.	When are an agency’s statements “in connection with the purchase or sale of securities”?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200" y="6530400"/>
            <a:ext cx="522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Disclosure 101</a:t>
            </a:r>
            <a:endParaRPr lang="en-US" dirty="0" smtClean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360000" y="6530400"/>
            <a:ext cx="18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A12B91B-C83B-4460-B2C8-CCFD3E5825AF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1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83349" y="431800"/>
            <a:ext cx="8099425" cy="503238"/>
          </a:xfrm>
        </p:spPr>
        <p:txBody>
          <a:bodyPr/>
          <a:lstStyle/>
          <a:p>
            <a:r>
              <a:rPr lang="en-US" sz="2400" b="1" dirty="0" smtClean="0"/>
              <a:t>“In </a:t>
            </a:r>
            <a:r>
              <a:rPr lang="en-US" sz="2400" b="1" dirty="0"/>
              <a:t>Connection with </a:t>
            </a:r>
            <a:r>
              <a:rPr lang="en-US" sz="2400" b="1" dirty="0" smtClean="0"/>
              <a:t>the Purchase or Sale </a:t>
            </a:r>
            <a:r>
              <a:rPr lang="en-US" sz="2400" b="1" dirty="0"/>
              <a:t>of </a:t>
            </a:r>
            <a:r>
              <a:rPr lang="en-US" sz="2400" b="1" dirty="0" smtClean="0"/>
              <a:t>Securities”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425450" y="935038"/>
            <a:ext cx="8280400" cy="533241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Clr>
                <a:schemeClr val="tx2"/>
              </a:buClr>
            </a:pPr>
            <a:endParaRPr lang="en-US" sz="1600" b="1" dirty="0" smtClean="0">
              <a:solidFill>
                <a:schemeClr val="tx1"/>
              </a:solidFill>
            </a:endParaRPr>
          </a:p>
          <a:p>
            <a:pPr marL="285750" indent="-285750">
              <a:spcAft>
                <a:spcPts val="12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</a:rPr>
              <a:t>Statements:  </a:t>
            </a:r>
            <a:r>
              <a:rPr lang="en-US" sz="1600" dirty="0" smtClean="0">
                <a:solidFill>
                  <a:schemeClr val="tx1"/>
                </a:solidFill>
              </a:rPr>
              <a:t>Duty of care extends to:</a:t>
            </a:r>
          </a:p>
          <a:p>
            <a:pPr marL="472950" lvl="2" indent="-285750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Statements </a:t>
            </a:r>
            <a:r>
              <a:rPr lang="en-US" sz="1600" dirty="0"/>
              <a:t>made in issuing </a:t>
            </a:r>
            <a:r>
              <a:rPr lang="en-US" sz="1600" dirty="0" smtClean="0"/>
              <a:t>bonds</a:t>
            </a:r>
          </a:p>
          <a:p>
            <a:pPr marL="472950" lvl="2" indent="-285750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Continuing disclosure information filed on EMMA</a:t>
            </a:r>
          </a:p>
          <a:p>
            <a:pPr marL="472950" lvl="2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Other released information “that is reasonably expected to reach investors and the trading markets”</a:t>
            </a:r>
            <a:endParaRPr lang="en-US" sz="1600" dirty="0"/>
          </a:p>
          <a:p>
            <a:pPr marL="285750" lvl="2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Intent: </a:t>
            </a:r>
            <a:r>
              <a:rPr lang="en-US" sz="1600" dirty="0" smtClean="0"/>
              <a:t>Care required even for statements:</a:t>
            </a:r>
          </a:p>
          <a:p>
            <a:pPr marL="472950" lvl="2" indent="-285750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Intended for legislators or citizens, rather than investors, or </a:t>
            </a:r>
          </a:p>
          <a:p>
            <a:pPr marL="472950" lvl="2" indent="-285750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Made after bonds are sold</a:t>
            </a:r>
          </a:p>
          <a:p>
            <a:pPr lvl="2" indent="0" algn="just">
              <a:buNone/>
            </a:pPr>
            <a:endParaRPr lang="en-US" sz="1600" dirty="0" smtClean="0"/>
          </a:p>
          <a:p>
            <a:pPr algn="just">
              <a:lnSpc>
                <a:spcPct val="100000"/>
              </a:lnSpc>
              <a:spcAft>
                <a:spcPts val="600"/>
              </a:spcAft>
              <a:buClr>
                <a:schemeClr val="tx2"/>
              </a:buClr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74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/>
              <a:t>Agency Statements </a:t>
            </a:r>
            <a:r>
              <a:rPr lang="en-US" b="1" dirty="0"/>
              <a:t>Subject to </a:t>
            </a:r>
            <a:r>
              <a:rPr lang="en-US" b="1" dirty="0" smtClean="0"/>
              <a:t>Scrutiny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/>
          <a:lstStyle/>
          <a:p>
            <a:fld id="{C219EB94-48BC-4BDB-AE90-B3BAC65062F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Primary Offering Disclosure:  </a:t>
            </a:r>
            <a:r>
              <a:rPr lang="en-US" sz="1800" dirty="0" smtClean="0">
                <a:solidFill>
                  <a:schemeClr val="tx1"/>
                </a:solidFill>
              </a:rPr>
              <a:t>Bond offering documents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Agencies: Notice of Sale, if any, Official Statement, and investor presentations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Comptroller: Annual </a:t>
            </a:r>
            <a:r>
              <a:rPr lang="en-US" sz="1600" dirty="0"/>
              <a:t>Plan Descriptions for Texas College Savings Plan and Lone Star 529 </a:t>
            </a:r>
            <a:r>
              <a:rPr lang="en-US" sz="1600" dirty="0" smtClean="0"/>
              <a:t>Plan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Comptroller: Bond Appendix in agency GO or GR-backed offerings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TEA: </a:t>
            </a:r>
            <a:r>
              <a:rPr lang="en-US" sz="1600" dirty="0" err="1" smtClean="0"/>
              <a:t>PSF</a:t>
            </a:r>
            <a:r>
              <a:rPr lang="en-US" sz="1600" dirty="0" smtClean="0"/>
              <a:t> descriptions in school district offerings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Continuing disclosure: </a:t>
            </a:r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dirty="0" smtClean="0">
                <a:solidFill>
                  <a:schemeClr val="tx1"/>
                </a:solidFill>
              </a:rPr>
              <a:t>ilings on EMMA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Annual reports under </a:t>
            </a:r>
            <a:r>
              <a:rPr lang="en-US" sz="1600" dirty="0" err="1" smtClean="0">
                <a:solidFill>
                  <a:schemeClr val="tx1"/>
                </a:solidFill>
              </a:rPr>
              <a:t>CDA</a:t>
            </a:r>
            <a:r>
              <a:rPr lang="en-US" sz="1600" dirty="0" smtClean="0">
                <a:solidFill>
                  <a:schemeClr val="tx1"/>
                </a:solidFill>
              </a:rPr>
              <a:t> (e.g., CAFR)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Voluntary filings (quarterly updates)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Event notices </a:t>
            </a:r>
            <a:endParaRPr lang="en-US" sz="1600" dirty="0" smtClean="0"/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</a:rPr>
              <a:t>Other: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S</a:t>
            </a:r>
            <a:r>
              <a:rPr lang="en-US" sz="1800" dirty="0" smtClean="0">
                <a:solidFill>
                  <a:schemeClr val="tx1"/>
                </a:solidFill>
              </a:rPr>
              <a:t>tatements readily accessible to investors, for example: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Website</a:t>
            </a: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Reports to the </a:t>
            </a:r>
            <a:r>
              <a:rPr lang="en-US" sz="1600" dirty="0" smtClean="0"/>
              <a:t>Legislature, </a:t>
            </a:r>
            <a:r>
              <a:rPr lang="en-US" sz="1600" dirty="0" err="1" smtClean="0"/>
              <a:t>LBB</a:t>
            </a:r>
            <a:r>
              <a:rPr lang="en-US" sz="1600" dirty="0" smtClean="0"/>
              <a:t>, or BRB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Publications, e.g., Comptroller’s </a:t>
            </a:r>
            <a:r>
              <a:rPr lang="en-US" sz="1600" i="1" dirty="0" smtClean="0"/>
              <a:t>Fiscal Notes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472950" lvl="2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Press releases</a:t>
            </a:r>
          </a:p>
          <a:p>
            <a:pPr marL="472950" lvl="2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Meetings or s</a:t>
            </a:r>
            <a:r>
              <a:rPr lang="en-US" sz="1600" dirty="0" smtClean="0">
                <a:solidFill>
                  <a:schemeClr val="tx1"/>
                </a:solidFill>
              </a:rPr>
              <a:t>peeches covered by media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smtClean="0"/>
              <a:t>Disclosure 101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241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27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Content"/>
  <p:tag name="SLIDEGROUP" val="Content"/>
  <p:tag name="SLIDETITLE" val="Standard slide"/>
  <p:tag name="AUTOMATIONTAG" val="Standard slide"/>
  <p:tag name="SLIDETOCOUTLINELEVEL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Dividers"/>
  <p:tag name="SLIDEGROUP" val="Dividers"/>
  <p:tag name="SLIDETITLE" val="Section Divider"/>
  <p:tag name="AUTOMATIONTAG" val="Section Divider"/>
  <p:tag name="SLIDETOCOUTLINELEVEL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25.7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Dividers"/>
  <p:tag name="SLIDEGROUP" val="Dividers"/>
  <p:tag name="SLIDETITLE" val="Section Divider"/>
  <p:tag name="AUTOMATIONTAG" val="Section Divider"/>
  <p:tag name="SLIDETOCOUTLINELEVEL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25.7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Content"/>
  <p:tag name="SLIDEGROUP" val="Content"/>
  <p:tag name="SLIDETITLE" val="Standard slide"/>
  <p:tag name="AUTOMATIONTAG" val="Standard slide"/>
  <p:tag name="SLIDETOCOUTLINELEVEL" val="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Dividers"/>
  <p:tag name="SLIDEGROUP" val="Dividers"/>
  <p:tag name="SLIDETITLE" val="Section Divider"/>
  <p:tag name="AUTOMATIONTAG" val="Section Divider"/>
  <p:tag name="SLIDETOCOUTLINE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_41271.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25.7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Content"/>
  <p:tag name="SLIDEGROUP" val="Content"/>
  <p:tag name="SLIDETITLE" val="Standard slide"/>
  <p:tag name="AUTOMATIONTAG" val="Standard slide"/>
  <p:tag name="SLIDETOCOUTLINELEVEL" val="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7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Content"/>
  <p:tag name="SLIDEGROUP" val="Content"/>
  <p:tag name="SLIDETITLE" val="Standard slide"/>
  <p:tag name="AUTOMATIONTAG" val="Standard slide"/>
  <p:tag name="SLIDETOCOUTLINELEVEL" val="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7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9_41271.7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Dividers"/>
  <p:tag name="SLIDEGROUP" val="Dividers"/>
  <p:tag name="SLIDETITLE" val="Section Divider"/>
  <p:tag name="AUTOMATIONTAG" val="Section Divider"/>
  <p:tag name="SLIDETOCOUTLINELEVEL" val="1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25.7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0_41271.7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82.51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MATIONTAG" val="Back cover"/>
  <p:tag name="SLIDETOCOUTLINELEVEL" val="2"/>
  <p:tag name="SLIDEGROUP" val="Content"/>
  <p:tag name="SLIDEGROUPTYPE" val="Content"/>
  <p:tag name="SLIDETITLE" val="Back cov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1_4127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271.7"/>
  <p:tag name="MSOBJECTPICTURESUBFOLDER" val=""/>
  <p:tag name="MSOBJECTKEEPASPECTRATIOOFFWIDTH" val="False"/>
  <p:tag name="MSOBJECTKEEPASPECTRATIOOFFHEIGHT" val="True"/>
  <p:tag name="MSOBJECTGROWSLEFT" val="False"/>
  <p:tag name="MSOBJECTGROWSUP" val="False"/>
  <p:tag name="MSOBJECTGROWSCENTRE" val="False"/>
  <p:tag name="MSOBJECTZORDERPOSITION" val="0"/>
  <p:tag name="MSOBJECTHASSHADOW" val="False"/>
  <p:tag name="MSOBJECTPICTUREISMANDATORY" val="False"/>
  <p:tag name="MSOBJECTSCALEPICTURE" val="True"/>
  <p:tag name="PLACEHOLDERAUTOMATIONTAG" val="COVERSUBTITL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2_41271.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3_41271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4_41271.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5_41271.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6_41271.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7_41271.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4_41271.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5_41271.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477.47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382.5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271.8"/>
  <p:tag name="MSOBJECTPICTURESUBFOLDER" val="Full_page"/>
  <p:tag name="MSOBJECTKEEPASPECTRATIOOFFWIDTH" val="False"/>
  <p:tag name="MSOBJECTKEEPASPECTRATIOOFFHEIGHT" val="True"/>
  <p:tag name="MSOBJECTGROWSLEFT" val="False"/>
  <p:tag name="MSOBJECTGROWSUP" val="False"/>
  <p:tag name="MSOBJECTGROWSCENTRE" val="False"/>
  <p:tag name="MSOBJECTZORDERPOSITION" val="0"/>
  <p:tag name="MSOBJECTHASSHADOW" val="False"/>
  <p:tag name="MSOBJECTPICTUREISMANDATORY" val="True"/>
  <p:tag name="MSOBJECTSCALEPICTURE" val="True"/>
  <p:tag name="PLACEHOLDERAUTOMATIONTAG" val="Text_Chart_Picture_Or_Tex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6_41271.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8_41271.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9_41271.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41.5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0_41271.7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1_41271.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4_4127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271.8"/>
  <p:tag name="MSOBJECTPICTURESUBFOLDER" val="Divider"/>
  <p:tag name="MSOBJECTKEEPASPECTRATIOOFFWIDTH" val="False"/>
  <p:tag name="MSOBJECTKEEPASPECTRATIOOFFHEIGHT" val="True"/>
  <p:tag name="MSOBJECTGROWSLEFT" val="False"/>
  <p:tag name="MSOBJECTGROWSUP" val="False"/>
  <p:tag name="MSOBJECTGROWSCENTRE" val="False"/>
  <p:tag name="MSOBJECTZORDERPOSITION" val="1"/>
  <p:tag name="MSOBJECTHASSHADOW" val="False"/>
  <p:tag name="MSOBJECTPICTUREISMANDATORY" val="True"/>
  <p:tag name="MSOBJECTSCALEPICTURE" val="True"/>
  <p:tag name="PLACEHOLDERAUTOMATIONTAG" val="Text_Chart_Picture_Or_Tex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341.5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382.5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5_41271.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6_41271.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7_41271.7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8_41271.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9_41271.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325.7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_41382.5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0_41271.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1_41271.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2_41271.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_41271.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4_41271.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5_41271.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1.8"/>
  <p:tag name="MSOBJECTPICTURESUBFOLDER" val="Half_page_landscape"/>
  <p:tag name="MSOBJECTKEEPASPECTRATIOOFFWIDTH" val="False"/>
  <p:tag name="MSOBJECTKEEPASPECTRATIOOFFHEIGHT" val="True"/>
  <p:tag name="MSOBJECTGROWSLEFT" val="False"/>
  <p:tag name="MSOBJECTGROWSUP" val="False"/>
  <p:tag name="MSOBJECTGROWSCENTRE" val="False"/>
  <p:tag name="MSOBJECTZORDERPOSITION" val="0"/>
  <p:tag name="MSOBJECTHASSHADOW" val="False"/>
  <p:tag name="MSOBJECTPICTUREISMANDATORY" val="True"/>
  <p:tag name="MSOBJECTSCALEPICTURE" val="True"/>
  <p:tag name="PLACEHOLDERAUTOMATIONTAG" val="Text_Chart_Picture_Or_Tex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477.4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277.6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7_41271.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8_41271.7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9_41271.7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0_41271.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1_41271.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_41271.8"/>
  <p:tag name="MSOBJECTPICTURESUBFOLDER" val="Half_page_portrait"/>
  <p:tag name="MSOBJECTKEEPASPECTRATIOOFFWIDTH" val="False"/>
  <p:tag name="MSOBJECTKEEPASPECTRATIOOFFHEIGHT" val="True"/>
  <p:tag name="MSOBJECTGROWSLEFT" val="False"/>
  <p:tag name="MSOBJECTGROWSUP" val="False"/>
  <p:tag name="MSOBJECTGROWSCENTRE" val="False"/>
  <p:tag name="MSOBJECTZORDERPOSITION" val="0"/>
  <p:tag name="MSOBJECTHASSHADOW" val="False"/>
  <p:tag name="MSOBJECTPICTUREISMANDATORY" val="True"/>
  <p:tag name="MSOBJECTSCALEPICTURE" val="True"/>
  <p:tag name="PLACEHOLDERAUTOMATIONTAG" val="Text_Chart_Picture_Or_Tex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277.6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2_4127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4_41271.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5_41271.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6_41271.7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7_41271.7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8_41271.7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9_41271.7"/>
  <p:tag name="MSOBJECTPICTURESUBFOLDER" val="Biography_photo"/>
  <p:tag name="MSOBJECTKEEPASPECTRATIOOFFWIDTH" val="True"/>
  <p:tag name="MSOBJECTKEEPASPECTRATIOOFFHEIGHT" val="Fals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CVObject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0_41271.7"/>
  <p:tag name="MSOBJECTPICTURESUBFOLDER" val="Biography_photo"/>
  <p:tag name="MSOBJECTKEEPASPECTRATIOOFFWIDTH" val="True"/>
  <p:tag name="MSOBJECTKEEPASPECTRATIOOFFHEIGHT" val="Fals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CVObject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1_41271.7"/>
  <p:tag name="MSOBJECTPICTURESUBFOLDER" val="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CVObject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2_41271.7"/>
  <p:tag name="MSOBJECTPICTURESUBFOLDER" val="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CVObject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4_41271.7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5_41271.7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66_41271.7"/>
  <p:tag name="PLACEHOLDERAUTOMATIONTAG" val="Disclaim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3_41277.6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466.4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MATIONTAG" val="Presentation cover"/>
  <p:tag name="PLACEHOLDERAUTOMATIONFOLDER" val=""/>
  <p:tag name="SLIDETOCOUTLINELEVEL" val="0"/>
  <p:tag name="SLIDEGROUP" val="Content"/>
  <p:tag name="SLIDEGROUPTYPE" val="Content"/>
  <p:tag name="SLIDETITLE" val="Presentation cove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1_41271.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MATIONTAG" val="Standard slide"/>
  <p:tag name="SLIDETOCOUTLINELEVEL" val="2"/>
  <p:tag name="SLIDEGROUP" val="Content"/>
  <p:tag name="SLIDEGROUPTYPE" val="Content"/>
  <p:tag name="SLIDETITLE" val="Standard slid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  <p:tag name="MS_PLACEHOLDERID" val="placeholderID8_4127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Dividers"/>
  <p:tag name="SLIDEGROUP" val="Dividers"/>
  <p:tag name="SLIDETITLE" val="Section Divider"/>
  <p:tag name="AUTOMATIONTAG" val="Section Divider"/>
  <p:tag name="SLIDETOCOUTLINELEVEL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2_41271.8"/>
  <p:tag name="MSOBJECTPICTURESUBFOLDER" val="Divider"/>
  <p:tag name="MSOBJECTKEEPASPECTRATIOOFFWIDTH" val="False"/>
  <p:tag name="MSOBJECTKEEPASPECTRATIOOFFHEIGHT" val="True"/>
  <p:tag name="MSOBJECTGROWSLEFT" val="False"/>
  <p:tag name="MSOBJECTGROWSUP" val="False"/>
  <p:tag name="MSOBJECTGROWSCENTRE" val="False"/>
  <p:tag name="MSOBJECTZORDERPOSITION" val="1"/>
  <p:tag name="MSOBJECTHASSHADOW" val="False"/>
  <p:tag name="MSOBJECTPICTUREISMANDATORY" val="True"/>
  <p:tag name="MSOBJECTSCALEPICTURE" val="True"/>
  <p:tag name="PLACEHOLDERAUTOMATIONTAG" val="Text_Chart_Picture_Or_Tex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ROUPTYPE" val="Content"/>
  <p:tag name="SLIDEGROUP" val="Content"/>
  <p:tag name="SLIDETITLE" val="Standard slide"/>
  <p:tag name="AUTOMATIONTAG" val="Standard slide"/>
  <p:tag name="SLIDETOCOUTLINELEVEL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8_41271.6"/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PLACEHOLDERAUTOMATIONTAG" val="Text_Chart_Picture_Or_Tex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TOCOUTLINELEVEL" val="2"/>
  <p:tag name="SLIDEGROUP" val="Content"/>
  <p:tag name="SLIDEGROUPTYPE" val="Content"/>
  <p:tag name="SLIDETITLE" val="Standard slide"/>
  <p:tag name="AUTOMATIONTAG" val="Standard slid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5_41271.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7_41271.6"/>
</p:tagLst>
</file>

<file path=ppt/theme/theme1.xml><?xml version="1.0" encoding="utf-8"?>
<a:theme xmlns:a="http://schemas.openxmlformats.org/drawingml/2006/main" name="NRF_Layouts_U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NRF_Back cover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RF_Divider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9C9E9F"/>
      </a:accent2>
      <a:accent3>
        <a:srgbClr val="707173"/>
      </a:accent3>
      <a:accent4>
        <a:srgbClr val="C6C7C8"/>
      </a:accent4>
      <a:accent5>
        <a:srgbClr val="CC9966"/>
      </a:accent5>
      <a:accent6>
        <a:srgbClr val="DFC3B3"/>
      </a:accent6>
      <a:hlink>
        <a:srgbClr val="707173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RF_Content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NRF_Chart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NRF_Table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NRF_Map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NRF_Quotation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NRF_CVs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NRF_Compliance">
  <a:themeElements>
    <a:clrScheme name="NRG_Colours">
      <a:dk1>
        <a:srgbClr val="000000"/>
      </a:dk1>
      <a:lt1>
        <a:srgbClr val="FFFFFF"/>
      </a:lt1>
      <a:dk2>
        <a:srgbClr val="FF0000"/>
      </a:dk2>
      <a:lt2>
        <a:srgbClr val="9C9E9F"/>
      </a:lt2>
      <a:accent1>
        <a:srgbClr val="FF0000"/>
      </a:accent1>
      <a:accent2>
        <a:srgbClr val="756E52"/>
      </a:accent2>
      <a:accent3>
        <a:srgbClr val="9C6409"/>
      </a:accent3>
      <a:accent4>
        <a:srgbClr val="4D5357"/>
      </a:accent4>
      <a:accent5>
        <a:srgbClr val="9C9E9F"/>
      </a:accent5>
      <a:accent6>
        <a:srgbClr val="707173"/>
      </a:accent6>
      <a:hlink>
        <a:srgbClr val="707173"/>
      </a:hlink>
      <a:folHlink>
        <a:srgbClr val="FF0000"/>
      </a:folHlink>
    </a:clrScheme>
    <a:fontScheme name="NRG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NRF_Layouts_US</Template>
  <TotalTime>1267</TotalTime>
  <Words>1302</Words>
  <Application>Microsoft Office PowerPoint</Application>
  <PresentationFormat>On-screen Show (4:3)</PresentationFormat>
  <Paragraphs>174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NRF_Layouts_US</vt:lpstr>
      <vt:lpstr>NRF_Dividers</vt:lpstr>
      <vt:lpstr>NRF_Content</vt:lpstr>
      <vt:lpstr>NRF_Charts</vt:lpstr>
      <vt:lpstr>NRF_Tables</vt:lpstr>
      <vt:lpstr>NRF_Maps</vt:lpstr>
      <vt:lpstr>NRF_Quotations</vt:lpstr>
      <vt:lpstr>NRF_CVs</vt:lpstr>
      <vt:lpstr>NRF_Compliance</vt:lpstr>
      <vt:lpstr>NRF_Back cover</vt:lpstr>
      <vt:lpstr>Disclosure 101: Securities Law Disclosure Duties of State Agencies</vt:lpstr>
      <vt:lpstr>Overview</vt:lpstr>
      <vt:lpstr>PowerPoint Presentation</vt:lpstr>
      <vt:lpstr>Differences in Federal Regulatory Regimes </vt:lpstr>
      <vt:lpstr>Common Feature: Anti-fraud Provisions</vt:lpstr>
      <vt:lpstr>Issuer vs Underwriter Responsibility</vt:lpstr>
      <vt:lpstr>   II. When are an agency’s statements “in connection with the purchase or sale of securities”?</vt:lpstr>
      <vt:lpstr>“In Connection with the Purchase or Sale of Securities”</vt:lpstr>
      <vt:lpstr>Agency Statements Subject to Scrutiny</vt:lpstr>
      <vt:lpstr>   III. What are an agency’s disclosure duties?</vt:lpstr>
      <vt:lpstr>Disclosure Duties:   </vt:lpstr>
      <vt:lpstr>When is a Fact “Material?”</vt:lpstr>
      <vt:lpstr>   IV. What happens if an agency’s duties are breached?</vt:lpstr>
      <vt:lpstr>Context:  Increased SEC Focus on Municipal Securities Market  </vt:lpstr>
      <vt:lpstr>State Liability for Material Misstatements and Omissions</vt:lpstr>
      <vt:lpstr>Enforcement Actions Against States</vt:lpstr>
      <vt:lpstr>Officer and Staff Liability for Material Misstatements and Omissions</vt:lpstr>
      <vt:lpstr>Enforcement Actions Against Officials</vt:lpstr>
      <vt:lpstr>Forward-Looking Statements</vt:lpstr>
      <vt:lpstr>Enforcement Action Based on Forward-Looking Statements</vt:lpstr>
      <vt:lpstr>   V. How can an agency reduce its exposure?</vt:lpstr>
      <vt:lpstr>Best Practices</vt:lpstr>
      <vt:lpstr>PowerPoint Presentation</vt:lpstr>
    </vt:vector>
  </TitlesOfParts>
  <Manager/>
  <Company>Fulbright &amp; Jaworski L.L.P.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(US)</dc:title>
  <dc:subject/>
  <dc:creator>Norton Rose Fulbright</dc:creator>
  <dc:description/>
  <cp:lastModifiedBy>Norton Rose Fulbright</cp:lastModifiedBy>
  <cp:revision>140</cp:revision>
  <cp:lastPrinted>2016-01-29T16:47:20Z</cp:lastPrinted>
  <dcterms:created xsi:type="dcterms:W3CDTF">2015-03-17T19:16:28Z</dcterms:created>
  <dcterms:modified xsi:type="dcterms:W3CDTF">2016-02-11T00:46:36Z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InstallKey">
    <vt:i4>2</vt:i4>
  </property>
  <property fmtid="{D5CDD505-2E9C-101B-9397-08002B2CF9AE}" pid="3" name="MS_ClientFolder">
    <vt:lpwstr>English (US)</vt:lpwstr>
  </property>
  <property fmtid="{D5CDD505-2E9C-101B-9397-08002B2CF9AE}" pid="4" name="MS_MediaSterling">
    <vt:bool>true</vt:bool>
  </property>
  <property fmtid="{D5CDD505-2E9C-101B-9397-08002B2CF9AE}" pid="5" name="MS_Version">
    <vt:lpwstr>3.1.1</vt:lpwstr>
  </property>
</Properties>
</file>